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300" r:id="rId5"/>
    <p:sldId id="265" r:id="rId6"/>
    <p:sldId id="267" r:id="rId7"/>
    <p:sldId id="259" r:id="rId8"/>
    <p:sldId id="268" r:id="rId9"/>
    <p:sldId id="271" r:id="rId10"/>
    <p:sldId id="274" r:id="rId11"/>
    <p:sldId id="272" r:id="rId12"/>
    <p:sldId id="278" r:id="rId13"/>
    <p:sldId id="301" r:id="rId14"/>
    <p:sldId id="302" r:id="rId15"/>
  </p:sldIdLst>
  <p:sldSz cx="12192000" cy="6858000"/>
  <p:notesSz cx="6858000" cy="9144000"/>
  <p:defaultTextStyle>
    <a:defPPr>
      <a:defRPr lang="cs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21"/>
    <p:restoredTop sz="63369"/>
  </p:normalViewPr>
  <p:slideViewPr>
    <p:cSldViewPr snapToGrid="0" snapToObjects="1">
      <p:cViewPr varScale="1">
        <p:scale>
          <a:sx n="114" d="100"/>
          <a:sy n="114" d="100"/>
        </p:scale>
        <p:origin x="204" y="102"/>
      </p:cViewPr>
      <p:guideLst/>
    </p:cSldViewPr>
  </p:slid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07605-4EE1-E141-8690-C2995B9D993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AC711-955C-7D4D-9AD2-2C961E3E8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495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26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Text na ukázku.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03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05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s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94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82E85B-C740-CF40-8D89-334CB893BA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A9EDB11-38E0-B049-A6E8-BB1AECE2D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DC800A6-89CD-D842-B234-1C6B9F0C4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3C444A-2A93-D443-9009-432413170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2FE9C56-7D3B-5E4D-A54C-FFA6FC147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967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C0D84EB-E022-F54B-9839-7DE76D3FA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3E9922C4-F9E0-5C40-AB77-71A1B53312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8D0B6CB-F495-B448-89D4-0A3C0C7E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784B61-6B48-F242-91D9-2013C5490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F2C3D2E-EE2F-1E42-BF53-6A3440783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288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1972A730-819B-FE4D-8D17-2713E654C1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4E1A1B7-363B-FE4D-BC4F-95B34CAFC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60BD36E-A39F-8C4A-A066-2B7A781B2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5D97938-0D57-FB41-BC6E-9B7AAE861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ED89ABF-4244-4A44-B799-753273A3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54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3505D7-2ED7-6E43-A361-47F6A0534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8AB37D-3D3E-784F-A61A-8B2C60A90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7EBB302-7294-0B4E-9CCB-491516054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8ABBE4F-31C0-3145-8013-343013769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334FD52-DC50-9441-889C-11E77B74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63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B52D4A-808B-094F-A0E9-C60332287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FE2DAEE-B193-AF47-B7F5-800F9F9F6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25C7743-DCFA-2147-BF40-E5A6FD212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4B37E28-0868-FE41-8920-D4FDDAB6E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4B3E6AB-855B-CE47-95F6-B2ED58775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7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5A9E0-D484-4244-A715-AB794356B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B641D67-7E3B-7749-94E6-8521F1AB21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720ABDB-527A-1742-B6AD-96261D911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1E0A7C-0340-DA42-8238-6F4A6465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73DB92C-E0A2-DC44-B072-BC03CC99B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ADE9E5F-66B8-3744-A7D8-DE9F48AB2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6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8249A7-5C18-5444-BC82-122856118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454086E-2819-9F41-BDCD-3A0A76ABD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0314599-A68C-944C-AE9A-97865F8F7C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7D01FA81-E47C-1642-8924-EF1D4CF986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4BE2C7E-5238-964C-B38E-64E61D8F6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9A35448B-A6CB-A34A-BF09-819A02305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9FFCCB4-B4A8-D649-86ED-9EDEA4036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99BD7CE-3A49-6D40-8614-3AB7575C7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24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A2519C-9C28-5A40-A88A-F6E641DEA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17E73AE-8492-B741-9369-714A1BC68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6F8DAB4-C0B5-BD41-A516-5946FC58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E6E4F66-0C5A-ED42-8FA9-8768A91E6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27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5E3ABA6-60ED-C743-85C1-3D9A5CA87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D2330BE-8717-EE48-A415-788AC6EE2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7404BA7-77BE-D349-AC9C-EDDF3934B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0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B49A55-8659-0143-B04B-4B181734D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94F30D-7A83-4B48-8416-D2240FE96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21232A0-C297-9848-97CE-56477030F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51763D8-FA13-404E-A780-0F40D01A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E8AD3EF-3442-4B4B-82D4-0173B85A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0D2C8A8-C9E0-954B-969D-B45D1182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34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793B58-60CB-D84A-9A6F-E6CEAB2B9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EADC6ABD-2A36-7D46-8F9D-E0802BE97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22C7EC2-A716-6346-A4FE-139B00D97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E845CB8-90ED-7947-8D7A-D241FCD44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29ADD35-CC74-B644-8055-02BCD269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CFD4E00-BA93-4D40-BEB6-63F146FEE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70715AA-5299-7D4F-9265-1D765EBBC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0543D00-47EB-CD48-B403-B322C931B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44CA13B-2D63-594D-A1C7-21DE7CF806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2FAD3BB-AD1F-4546-A83B-23B3EF353E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B1F8446-9741-9F4F-88EB-DD747FD50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07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1EFAA704-E3B4-95C7-5DF7-BC3266F904A1}"/>
              </a:ext>
            </a:extLst>
          </p:cNvPr>
          <p:cNvSpPr txBox="1"/>
          <p:nvPr/>
        </p:nvSpPr>
        <p:spPr>
          <a:xfrm>
            <a:off x="481264" y="3305219"/>
            <a:ext cx="62564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endParaRPr lang="cs-CZ" sz="2400" dirty="0"/>
          </a:p>
          <a:p>
            <a:pPr lvl="0"/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2400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5C98B21-1535-E07E-8096-B8A18BA9A0E0}"/>
              </a:ext>
            </a:extLst>
          </p:cNvPr>
          <p:cNvSpPr txBox="1"/>
          <p:nvPr/>
        </p:nvSpPr>
        <p:spPr>
          <a:xfrm>
            <a:off x="3804347" y="2489611"/>
            <a:ext cx="625642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endParaRPr lang="cs-CZ" dirty="0"/>
          </a:p>
          <a:p>
            <a:pPr lvl="0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Co znamená číst text kriticky?</a:t>
            </a:r>
          </a:p>
          <a:p>
            <a:pPr lvl="0"/>
            <a:endParaRPr lang="cs-CZ" dirty="0"/>
          </a:p>
          <a:p>
            <a:pPr lvl="0"/>
            <a:endParaRPr lang="cs-CZ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095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42BE299-FA81-48F3-BE5B-5E1F075205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18" t="21045" r="22470" b="20642"/>
          <a:stretch/>
        </p:blipFill>
        <p:spPr>
          <a:xfrm>
            <a:off x="249936" y="1563623"/>
            <a:ext cx="3407664" cy="2212847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6C2D4C3-A10C-4F67-901C-E98AB6825656}"/>
              </a:ext>
            </a:extLst>
          </p:cNvPr>
          <p:cNvSpPr txBox="1"/>
          <p:nvPr/>
        </p:nvSpPr>
        <p:spPr>
          <a:xfrm>
            <a:off x="249936" y="4190650"/>
            <a:ext cx="34076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června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1922, roč. 3, č. 150. s. 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6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Rudé právo, večerník </a:t>
            </a:r>
            <a:endParaRPr lang="cs-CZ" dirty="0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DD0F45B3-6665-4C66-A9A3-B2E6E8F9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365125"/>
            <a:ext cx="6846443" cy="1325563"/>
          </a:xfrm>
        </p:spPr>
        <p:txBody>
          <a:bodyPr>
            <a:normAutofit/>
          </a:bodyPr>
          <a:lstStyle/>
          <a:p>
            <a:r>
              <a:rPr lang="cs-CZ" sz="3600" dirty="0"/>
              <a:t>Budeme-li číst kriticky, zjistíme, že: </a:t>
            </a: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54C0225D-78B9-02B7-0AAD-EC17AF36B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7249" y="1563624"/>
            <a:ext cx="8074815" cy="4307787"/>
          </a:xfrm>
        </p:spPr>
        <p:txBody>
          <a:bodyPr anchor="t">
            <a:normAutofit fontScale="85000" lnSpcReduction="20000"/>
          </a:bodyPr>
          <a:lstStyle/>
          <a:p>
            <a:r>
              <a:rPr lang="cs-CZ" sz="2400" dirty="0"/>
              <a:t>autor popisuje přistižení ruských studentů při hazardní hře.</a:t>
            </a:r>
          </a:p>
          <a:p>
            <a:r>
              <a:rPr lang="cs-CZ" sz="2400" dirty="0"/>
              <a:t>využívá ironii („bída“ emigrantů). </a:t>
            </a:r>
          </a:p>
          <a:p>
            <a:r>
              <a:rPr lang="cs-CZ" sz="2400" dirty="0"/>
              <a:t>používá protiklady (</a:t>
            </a:r>
            <a:r>
              <a:rPr lang="cs-CZ" sz="2400" b="0" i="0" dirty="0">
                <a:effectLst/>
              </a:rPr>
              <a:t>veselé pitky a karty × pracující vrstvy, které platí daně), čtenáře staví proti emigrantům na stranu pracující vrstvy.</a:t>
            </a:r>
            <a:endParaRPr lang="cs-CZ" sz="2400" dirty="0"/>
          </a:p>
          <a:p>
            <a:pPr rtl="0" fontAlgn="base"/>
            <a:r>
              <a:rPr lang="cs-CZ" sz="2400" dirty="0"/>
              <a:t>z</a:t>
            </a:r>
            <a:r>
              <a:rPr lang="cs-CZ" sz="2400" b="0" i="0" dirty="0">
                <a:effectLst/>
              </a:rPr>
              <a:t>evšeobecňuje. Závěr o tom, jak se žije ruským emigrantům studentům, dělá na základě jednoho incidentu. </a:t>
            </a:r>
          </a:p>
          <a:p>
            <a:pPr rtl="0" fontAlgn="base"/>
            <a:r>
              <a:rPr lang="cs-CZ" sz="2400" dirty="0"/>
              <a:t>z</a:t>
            </a:r>
            <a:r>
              <a:rPr lang="cs-CZ" sz="2400" b="0" i="0" dirty="0">
                <a:effectLst/>
              </a:rPr>
              <a:t>a viníky pokládá vládu (a Beneše osobně). </a:t>
            </a:r>
          </a:p>
          <a:p>
            <a:pPr rtl="0" fontAlgn="base"/>
            <a:r>
              <a:rPr lang="cs-CZ" sz="2400" dirty="0"/>
              <a:t>c</a:t>
            </a:r>
            <a:r>
              <a:rPr lang="cs-CZ" sz="2400" b="0" i="0" dirty="0">
                <a:effectLst/>
              </a:rPr>
              <a:t>hce vyvolat pohoršení, popudit čtenáře proti emigrantům a proti vládě, kterou obviňuje.</a:t>
            </a:r>
          </a:p>
          <a:p>
            <a:pPr rtl="0" fontAlgn="base"/>
            <a:r>
              <a:rPr lang="cs-CZ" sz="2400" dirty="0"/>
              <a:t>z</a:t>
            </a:r>
            <a:r>
              <a:rPr lang="cs-CZ" sz="2400" b="0" i="0" dirty="0">
                <a:effectLst/>
              </a:rPr>
              <a:t>ávěry článku zapadají do názorového proudu </a:t>
            </a:r>
            <a:r>
              <a:rPr lang="cs-CZ" sz="2400" b="0" i="1" dirty="0">
                <a:effectLst/>
              </a:rPr>
              <a:t>Rudého práva</a:t>
            </a:r>
            <a:r>
              <a:rPr lang="cs-CZ" sz="2400" b="0" dirty="0">
                <a:effectLst/>
              </a:rPr>
              <a:t>, které sympatizuje se Sovětským svazem a staví se proti vládě.</a:t>
            </a:r>
          </a:p>
          <a:p>
            <a:pPr rtl="0" fontAlgn="base"/>
            <a:r>
              <a:rPr lang="cs-CZ" sz="2400" dirty="0">
                <a:solidFill>
                  <a:schemeClr val="accent1"/>
                </a:solidFill>
              </a:rPr>
              <a:t>a</a:t>
            </a:r>
            <a:r>
              <a:rPr lang="cs-CZ" sz="2400" i="0" dirty="0">
                <a:solidFill>
                  <a:schemeClr val="accent1"/>
                </a:solidFill>
              </a:rPr>
              <a:t>utor se vyjadřuje proti podpoře, považuje emigranty za nemorální a zneužívající podpory vlády. Ruskou pomocnou akci vidí jako projev neschopnosti vlády.  </a:t>
            </a:r>
            <a:endParaRPr lang="cs-CZ" sz="2400" b="0" i="0" dirty="0">
              <a:solidFill>
                <a:schemeClr val="accent1"/>
              </a:solidFill>
              <a:effectLst/>
            </a:endParaRPr>
          </a:p>
          <a:p>
            <a:pPr rtl="0" fontAlgn="base"/>
            <a:endParaRPr lang="cs-CZ" sz="2400" b="0" i="0" dirty="0">
              <a:effectLst/>
            </a:endParaRPr>
          </a:p>
          <a:p>
            <a:pPr marL="0" indent="0" rtl="0" fontAlgn="base">
              <a:buNone/>
            </a:pPr>
            <a:endParaRPr lang="cs-CZ" sz="2400" b="0" i="0" dirty="0">
              <a:effectLst/>
              <a:latin typeface="Segoe UI" panose="020B0502040204020203" pitchFamily="34" charset="0"/>
            </a:endParaRP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992812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9480A0-3994-4C8A-981D-066928E548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89" y="205304"/>
            <a:ext cx="7277084" cy="6051117"/>
          </a:xfrm>
        </p:spPr>
        <p:txBody>
          <a:bodyPr>
            <a:noAutofit/>
          </a:bodyPr>
          <a:lstStyle/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emočně zabarvené výrazy, senzacechtivost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titulek</a:t>
            </a:r>
            <a:r>
              <a:rPr lang="cs-CZ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používání ironie</a:t>
            </a:r>
            <a:r>
              <a:rPr lang="cs-CZ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poskládání myšlenek v textu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vizuální zvýraznění, kladení důrazu</a:t>
            </a:r>
            <a:endParaRPr lang="cs-CZ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cs-CZ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cs-CZ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správnost faktů - jejich ověřitelnost a pravděpodobnost </a:t>
            </a:r>
            <a:endParaRPr lang="cs-CZ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vyvozování důsledků z uvedených faktů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vytváření protikladů</a:t>
            </a:r>
            <a:r>
              <a:rPr lang="cs-CZ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zobecňování, vytváření falešných spojitostí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autor považuje za pozitivní a negativní a „kdo za to může“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čemu by vedlo, kdyby myšlenky článku byly převedeny v činy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osoba autora a jeho názory a situace, v níž píše</a:t>
            </a:r>
            <a:r>
              <a:rPr lang="cs-CZ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jakou autoritu se text odvolává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tisk/síť/medium, kde se text vyskytl</a:t>
            </a:r>
            <a:r>
              <a:rPr lang="cs-CZ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datum vydání článku, kontext politického, ekonomického i kulturního dění</a:t>
            </a:r>
            <a:endParaRPr lang="cs-CZ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base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280A99B-3994-F0FC-A80C-5A056C1C699E}"/>
              </a:ext>
            </a:extLst>
          </p:cNvPr>
          <p:cNvSpPr txBox="1"/>
          <p:nvPr/>
        </p:nvSpPr>
        <p:spPr>
          <a:xfrm>
            <a:off x="423127" y="205304"/>
            <a:ext cx="23681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cs-CZ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Jazykově stylistická stránka textu: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55F5C95A-C821-9658-E28D-9410FDFA6C29}"/>
              </a:ext>
            </a:extLst>
          </p:cNvPr>
          <p:cNvSpPr txBox="1"/>
          <p:nvPr/>
        </p:nvSpPr>
        <p:spPr>
          <a:xfrm>
            <a:off x="423127" y="2136841"/>
            <a:ext cx="37157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cs-CZ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Obsahová stránka textu: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AABF0087-88E8-0DCB-A8CF-1916866C22B5}"/>
              </a:ext>
            </a:extLst>
          </p:cNvPr>
          <p:cNvSpPr txBox="1"/>
          <p:nvPr/>
        </p:nvSpPr>
        <p:spPr>
          <a:xfrm>
            <a:off x="423127" y="4360973"/>
            <a:ext cx="37157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cs-CZ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Kontext autora, média a doby: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783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A952D1-40C0-4963-811F-93CC0FCFB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577" y="835702"/>
            <a:ext cx="11001991" cy="5186596"/>
          </a:xfrm>
        </p:spPr>
        <p:txBody>
          <a:bodyPr anchor="ctr">
            <a:normAutofit fontScale="90000"/>
          </a:bodyPr>
          <a:lstStyle/>
          <a:p>
            <a:pPr algn="ctr"/>
            <a:b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Čtení pro zapamatování – pouhý příjem informací</a:t>
            </a: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Kritické čtení </a:t>
            </a: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hledání odpovědi na otázky:</a:t>
            </a: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Proč autor dané informace představuje? </a:t>
            </a: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Chce předat nějakou ucelenou myšlenku? </a:t>
            </a: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Kam chce čtenáře „dostat“? O čem ho chce přesvědčit? Jaké emoce v něm vzbudit? K jaké akci jej zamýšlí přimět? </a:t>
            </a:r>
            <a:b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 jaké nástroje k tomu používá? </a:t>
            </a:r>
            <a:b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5856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19B3D6-E93F-40B2-AECF-8EDF9B418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293338"/>
            <a:ext cx="9144000" cy="32745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Při kritickém čtení nám může pomoci bližší pohled na: </a:t>
            </a:r>
          </a:p>
        </p:txBody>
      </p:sp>
    </p:spTree>
    <p:extLst>
      <p:ext uri="{BB962C8B-B14F-4D97-AF65-F5344CB8AC3E}">
        <p14:creationId xmlns:p14="http://schemas.microsoft.com/office/powerpoint/2010/main" val="40413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4CDC1-5AFD-444C-93C8-BCA1B8E2E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027" y="980089"/>
            <a:ext cx="3108356" cy="4480726"/>
          </a:xfrm>
        </p:spPr>
        <p:txBody>
          <a:bodyPr>
            <a:normAutofit/>
          </a:bodyPr>
          <a:lstStyle/>
          <a:p>
            <a:pPr algn="r"/>
            <a:r>
              <a:rPr lang="cs-CZ" sz="4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Jazykově-stylistickou stránku textu: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F8B536D-1391-4BB2-9886-B12FF4344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08" y="2060507"/>
            <a:ext cx="4702848" cy="4020493"/>
          </a:xfrm>
        </p:spPr>
        <p:txBody>
          <a:bodyPr anchor="ctr">
            <a:normAutofit/>
          </a:bodyPr>
          <a:lstStyle/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emočně zabarvené výrazy, senzacechtivost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titulek</a:t>
            </a:r>
            <a: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používání ironie</a:t>
            </a:r>
            <a: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poskládání myšlenek v textu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vizuální zvýraznění, kladení důrazu</a:t>
            </a:r>
          </a:p>
          <a:p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512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4CDC1-5AFD-444C-93C8-BCA1B8E2E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64" y="0"/>
            <a:ext cx="3593431" cy="4480726"/>
          </a:xfrm>
        </p:spPr>
        <p:txBody>
          <a:bodyPr>
            <a:normAutofit/>
          </a:bodyPr>
          <a:lstStyle/>
          <a:p>
            <a:pPr algn="r"/>
            <a:r>
              <a:rPr lang="cs-CZ" sz="4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Obsahovou stránku textu: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F8B536D-1391-4BB2-9886-B12FF4344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59" y="1648870"/>
            <a:ext cx="6455477" cy="3800954"/>
          </a:xfrm>
        </p:spPr>
        <p:txBody>
          <a:bodyPr anchor="ctr">
            <a:noAutofit/>
          </a:bodyPr>
          <a:lstStyle/>
          <a:p>
            <a:pPr fontAlgn="base"/>
            <a:endParaRPr lang="cs-CZ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cs-CZ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správnost faktů - jejich ověřitelnost a pravděpodobnost </a:t>
            </a:r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vyvozování důsledků z uvedených faktů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vytváření protikladů</a:t>
            </a:r>
            <a: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zobecňování, vytváření falešných spojitostí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autor považuje za pozitivní a negativní a „kdo za to může“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čemu by vedlo, kdyby myšlenky uvedené v článku, byly převedeny v činy</a:t>
            </a:r>
          </a:p>
          <a:p>
            <a:pPr marL="0" indent="0" fontAlgn="base">
              <a:buNone/>
            </a:pPr>
            <a: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26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Nadpis 1">
            <a:extLst>
              <a:ext uri="{FF2B5EF4-FFF2-40B4-BE49-F238E27FC236}">
                <a16:creationId xmlns:a16="http://schemas.microsoft.com/office/drawing/2014/main" id="{F5F4CDC1-5AFD-444C-93C8-BCA1B8E2E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57" y="877336"/>
            <a:ext cx="2988234" cy="4480726"/>
          </a:xfrm>
        </p:spPr>
        <p:txBody>
          <a:bodyPr>
            <a:normAutofit/>
          </a:bodyPr>
          <a:lstStyle/>
          <a:p>
            <a:pPr algn="r"/>
            <a:r>
              <a:rPr lang="cs-CZ" sz="4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Kontext autora, média a doby: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F8B536D-1391-4BB2-9886-B12FF4344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9125" y="1263102"/>
            <a:ext cx="6567772" cy="3709193"/>
          </a:xfrm>
        </p:spPr>
        <p:txBody>
          <a:bodyPr anchor="ctr">
            <a:normAutofit/>
          </a:bodyPr>
          <a:lstStyle/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osobu autora a jeho názory a situaci, v níž píše</a:t>
            </a:r>
            <a: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jakou autoritu se text odvolává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tisk, síť, či jiné médium, kde se text vyskytl</a:t>
            </a:r>
            <a:r>
              <a:rPr lang="cs-CZ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cs-CZ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datum vydání článku, kontext politického, ekonomického i kulturního dění</a:t>
            </a:r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660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42BE299-FA81-48F3-BE5B-5E1F075205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18" t="21045" r="22470" b="20642"/>
          <a:stretch/>
        </p:blipFill>
        <p:spPr>
          <a:xfrm>
            <a:off x="2549806" y="637431"/>
            <a:ext cx="7846922" cy="5095585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6C2D4C3-A10C-4F67-901C-E98AB6825656}"/>
              </a:ext>
            </a:extLst>
          </p:cNvPr>
          <p:cNvSpPr txBox="1"/>
          <p:nvPr/>
        </p:nvSpPr>
        <p:spPr>
          <a:xfrm>
            <a:off x="2549806" y="585123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června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1922, roč. 3, č. 150. s.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6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Rudé právo, večerník 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1310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F56146-47C4-4C97-90B7-C8E3584BF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6554" y="1825625"/>
            <a:ext cx="3807246" cy="4351338"/>
          </a:xfrm>
        </p:spPr>
        <p:txBody>
          <a:bodyPr/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</a:rPr>
              <a:t>Policie dopadla podnapilé lidi hrající hazardní hru o vysoké sumy.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</a:rPr>
              <a:t>Bylo to v restauraci Medvěd.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</a:rPr>
              <a:t>Jednalo se mj. o Rusy, kteří se prohlašují za studenty. Mezi nimi byli </a:t>
            </a:r>
            <a:r>
              <a:rPr lang="cs-CZ" sz="1800" b="0" i="0" dirty="0" err="1">
                <a:solidFill>
                  <a:srgbClr val="000000"/>
                </a:solidFill>
                <a:effectLst/>
              </a:rPr>
              <a:t>Cygajev</a:t>
            </a:r>
            <a:r>
              <a:rPr lang="cs-CZ" sz="1800" b="0" i="0" dirty="0">
                <a:solidFill>
                  <a:srgbClr val="000000"/>
                </a:solidFill>
                <a:effectLst/>
              </a:rPr>
              <a:t> a Müller.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</a:rPr>
              <a:t>Rusové prohlašující se za studenty utrácejí státní peníze.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</a:rPr>
              <a:t>Vláda zmíněné osoby podporuje a chrání.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</a:rPr>
              <a:t>Z uvedeného vyplývá, že ruští emigranti v Praze nestrádají. 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42BE299-FA81-48F3-BE5B-5E1F075205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18" t="21045" r="22470" b="20642"/>
          <a:stretch/>
        </p:blipFill>
        <p:spPr>
          <a:xfrm>
            <a:off x="410110" y="1999887"/>
            <a:ext cx="6158430" cy="399912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6C2D4C3-A10C-4F67-901C-E98AB6825656}"/>
              </a:ext>
            </a:extLst>
          </p:cNvPr>
          <p:cNvSpPr txBox="1"/>
          <p:nvPr/>
        </p:nvSpPr>
        <p:spPr>
          <a:xfrm>
            <a:off x="441325" y="630820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června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1922, roč. 3, č. 150. s.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6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Rudé právo, večerník </a:t>
            </a:r>
            <a:endParaRPr lang="cs-CZ" dirty="0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DD0F45B3-6665-4C66-A9A3-B2E6E8F9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365125"/>
            <a:ext cx="6846443" cy="1325563"/>
          </a:xfrm>
        </p:spPr>
        <p:txBody>
          <a:bodyPr>
            <a:normAutofit/>
          </a:bodyPr>
          <a:lstStyle/>
          <a:p>
            <a:r>
              <a:rPr lang="cs-CZ" sz="3600" dirty="0"/>
              <a:t>Budeme-li číst jenom pro informace: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BE579415-D80E-4B82-9E34-C7BB6F1397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72" t="23454" r="22470" b="16144"/>
          <a:stretch/>
        </p:blipFill>
        <p:spPr>
          <a:xfrm>
            <a:off x="410110" y="1928277"/>
            <a:ext cx="6334700" cy="414234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A8392600-6449-4DDA-8F90-5C44BEF78B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663" t="23455" r="22379" b="16305"/>
          <a:stretch/>
        </p:blipFill>
        <p:spPr>
          <a:xfrm>
            <a:off x="410110" y="1928277"/>
            <a:ext cx="6334699" cy="4131325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7BEF087C-759E-40C6-BF4A-EA2C2630FC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425" t="23467" r="22150" b="16266"/>
          <a:stretch/>
        </p:blipFill>
        <p:spPr>
          <a:xfrm>
            <a:off x="410109" y="1943040"/>
            <a:ext cx="6391656" cy="4133088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E7E1E84-3CDB-404A-B61B-C65EE2A380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271" t="28273" r="26627" b="21285"/>
          <a:stretch/>
        </p:blipFill>
        <p:spPr>
          <a:xfrm>
            <a:off x="410108" y="1939295"/>
            <a:ext cx="6334698" cy="417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06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F56146-47C4-4C97-90B7-C8E3584BF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7416" y="1563624"/>
            <a:ext cx="5184648" cy="4613339"/>
          </a:xfrm>
        </p:spPr>
        <p:txBody>
          <a:bodyPr>
            <a:normAutofit fontScale="85000" lnSpcReduction="10000"/>
          </a:bodyPr>
          <a:lstStyle/>
          <a:p>
            <a:r>
              <a:rPr lang="cs-CZ" dirty="0"/>
              <a:t>Jaký autor používá jazyk, jaký titulek? </a:t>
            </a:r>
          </a:p>
          <a:p>
            <a:r>
              <a:rPr lang="cs-CZ" dirty="0"/>
              <a:t>Používá nějaké emotivně zabarvené výrazy? Využívá ironii? </a:t>
            </a:r>
          </a:p>
          <a:p>
            <a:r>
              <a:rPr lang="cs-CZ" dirty="0"/>
              <a:t>Jsou informace, které uvádí, ověřitelné? </a:t>
            </a:r>
          </a:p>
          <a:p>
            <a:r>
              <a:rPr lang="cs-CZ" dirty="0"/>
              <a:t>Kde a kdy je článek vytištěný?</a:t>
            </a:r>
          </a:p>
          <a:p>
            <a:r>
              <a:rPr lang="cs-CZ" dirty="0"/>
              <a:t>Jaká je hlavní myšlenka článku?</a:t>
            </a:r>
          </a:p>
          <a:p>
            <a:r>
              <a:rPr lang="cs-CZ" dirty="0"/>
              <a:t>Z jakých „faktů“ vyvozuje závěr? </a:t>
            </a:r>
          </a:p>
          <a:p>
            <a:r>
              <a:rPr lang="cs-CZ" dirty="0"/>
              <a:t>O čem chce autor čtenáře přesvědčit?</a:t>
            </a:r>
          </a:p>
          <a:p>
            <a:r>
              <a:rPr lang="cs-CZ" dirty="0">
                <a:solidFill>
                  <a:schemeClr val="accent1"/>
                </a:solidFill>
              </a:rPr>
              <a:t>Jaké používá argumenty pro podporu emigrantů a Ruské pomocné akce, anebo proti této podpoře? 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42BE299-FA81-48F3-BE5B-5E1F075205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18" t="21045" r="22470" b="20642"/>
          <a:stretch/>
        </p:blipFill>
        <p:spPr>
          <a:xfrm>
            <a:off x="410110" y="1999887"/>
            <a:ext cx="6158430" cy="399912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6C2D4C3-A10C-4F67-901C-E98AB6825656}"/>
              </a:ext>
            </a:extLst>
          </p:cNvPr>
          <p:cNvSpPr txBox="1"/>
          <p:nvPr/>
        </p:nvSpPr>
        <p:spPr>
          <a:xfrm>
            <a:off x="441325" y="630820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30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června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1922, roč. 3, č. 150. s.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6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Rudé právo, večerník </a:t>
            </a:r>
            <a:endParaRPr lang="cs-CZ" dirty="0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DD0F45B3-6665-4C66-A9A3-B2E6E8F9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365125"/>
            <a:ext cx="6846443" cy="1325563"/>
          </a:xfrm>
        </p:spPr>
        <p:txBody>
          <a:bodyPr>
            <a:normAutofit fontScale="90000"/>
          </a:bodyPr>
          <a:lstStyle/>
          <a:p>
            <a:r>
              <a:rPr lang="cs-CZ" sz="3600" dirty="0"/>
              <a:t>Budeme-li číst kriticky, budeme se ptát: </a:t>
            </a:r>
            <a:br>
              <a:rPr lang="cs-CZ" sz="3600" dirty="0"/>
            </a:b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299340525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b9ae00f-3c6c-4d99-b507-e9c977e7f309">
      <Terms xmlns="http://schemas.microsoft.com/office/infopath/2007/PartnerControls"/>
    </lcf76f155ced4ddcb4097134ff3c332f>
    <TaxCatchAll xmlns="c3f6972f-71fb-4799-a108-4c614cc5a53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636F3D5E9C04E98F4C4786F46EF8F" ma:contentTypeVersion="16" ma:contentTypeDescription="Vytvoří nový dokument" ma:contentTypeScope="" ma:versionID="adb37519f2fc17f6824733c73f1d2c0e">
  <xsd:schema xmlns:xsd="http://www.w3.org/2001/XMLSchema" xmlns:xs="http://www.w3.org/2001/XMLSchema" xmlns:p="http://schemas.microsoft.com/office/2006/metadata/properties" xmlns:ns2="3b9ae00f-3c6c-4d99-b507-e9c977e7f309" xmlns:ns3="c3f6972f-71fb-4799-a108-4c614cc5a532" targetNamespace="http://schemas.microsoft.com/office/2006/metadata/properties" ma:root="true" ma:fieldsID="0237eb667216d83cdb45d18299570b98" ns2:_="" ns3:_="">
    <xsd:import namespace="3b9ae00f-3c6c-4d99-b507-e9c977e7f309"/>
    <xsd:import namespace="c3f6972f-71fb-4799-a108-4c614cc5a5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9ae00f-3c6c-4d99-b507-e9c977e7f3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Značky obrázků" ma:readOnly="false" ma:fieldId="{5cf76f15-5ced-4ddc-b409-7134ff3c332f}" ma:taxonomyMulti="true" ma:sspId="05144c32-5194-445f-8fa8-b47f4d440b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f6972f-71fb-4799-a108-4c614cc5a53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52d2cb0-510b-414c-b3ca-e476fd347fc8}" ma:internalName="TaxCatchAll" ma:showField="CatchAllData" ma:web="c3f6972f-71fb-4799-a108-4c614cc5a5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FBA614-C850-42EB-84A7-C24C9CFA05A0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3b9ae00f-3c6c-4d99-b507-e9c977e7f309"/>
    <ds:schemaRef ds:uri="http://schemas.microsoft.com/office/2006/metadata/properties"/>
    <ds:schemaRef ds:uri="http://purl.org/dc/elements/1.1/"/>
    <ds:schemaRef ds:uri="c3f6972f-71fb-4799-a108-4c614cc5a532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1F55852-260A-4565-BC92-27468C76C3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9ae00f-3c6c-4d99-b507-e9c977e7f309"/>
    <ds:schemaRef ds:uri="c3f6972f-71fb-4799-a108-4c614cc5a5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6B8B876-DD7F-459C-A98E-CC0A1319AD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</Words>
  <Application>Microsoft Office PowerPoint</Application>
  <PresentationFormat>Širokoúhlá obrazovka</PresentationFormat>
  <Paragraphs>87</Paragraphs>
  <Slides>11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Office</vt:lpstr>
      <vt:lpstr>Prezentace aplikace PowerPoint</vt:lpstr>
      <vt:lpstr> Čtení pro zapamatování – pouhý příjem informací  x  Kritické čtení  hledání odpovědi na otázky:  Proč autor dané informace představuje?  Chce předat nějakou ucelenou myšlenku?  Kam chce čtenáře „dostat“? O čem ho chce přesvědčit? Jaké emoce v něm vzbudit? K jaké akci jej zamýšlí přimět?  A jaké nástroje k tomu používá?    </vt:lpstr>
      <vt:lpstr>Při kritickém čtení nám může pomoci bližší pohled na: </vt:lpstr>
      <vt:lpstr>Jazykově-stylistickou stránku textu: </vt:lpstr>
      <vt:lpstr>Obsahovou stránku textu: </vt:lpstr>
      <vt:lpstr>Kontext autora, média a doby:</vt:lpstr>
      <vt:lpstr>Prezentace aplikace PowerPoint</vt:lpstr>
      <vt:lpstr>Budeme-li číst jenom pro informace:</vt:lpstr>
      <vt:lpstr>Budeme-li číst kriticky, budeme se ptát:  </vt:lpstr>
      <vt:lpstr>Budeme-li číst kriticky, zjistíme, že: 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Ivan Foletti</dc:creator>
  <cp:lastModifiedBy>Markéta Kulhánková</cp:lastModifiedBy>
  <cp:revision>3</cp:revision>
  <dcterms:created xsi:type="dcterms:W3CDTF">2022-01-18T08:52:57Z</dcterms:created>
  <dcterms:modified xsi:type="dcterms:W3CDTF">2023-01-26T09:36:55Z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0x010100C26636F3D5E9C04E98F4C4786F46EF8F</vt:lpwstr>
  </property>
  <property fmtid="{D5CDD505-2E9C-101B-9397-08002B2CF9AE}" pid="3" name="MediaServiceImageTags">
    <vt:lpwstr/>
  </property>
</Properties>
</file>