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91" r:id="rId5"/>
    <p:sldId id="280" r:id="rId6"/>
    <p:sldId id="281" r:id="rId7"/>
    <p:sldId id="283" r:id="rId8"/>
    <p:sldId id="282" r:id="rId9"/>
    <p:sldId id="284" r:id="rId10"/>
    <p:sldId id="285" r:id="rId11"/>
    <p:sldId id="286" r:id="rId12"/>
    <p:sldId id="288" r:id="rId13"/>
    <p:sldId id="287" r:id="rId14"/>
    <p:sldId id="290" r:id="rId15"/>
    <p:sldId id="289" r:id="rId16"/>
    <p:sldId id="292" r:id="rId17"/>
  </p:sldIdLst>
  <p:sldSz cx="12192000" cy="6858000"/>
  <p:notesSz cx="6858000" cy="9144000"/>
  <p:defaultTextStyle>
    <a:defPPr>
      <a:defRPr lang="cs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2" autoAdjust="0"/>
    <p:restoredTop sz="76028" autoAdjust="0"/>
  </p:normalViewPr>
  <p:slideViewPr>
    <p:cSldViewPr snapToGrid="0" snapToObjects="1">
      <p:cViewPr>
        <p:scale>
          <a:sx n="100" d="100"/>
          <a:sy n="100" d="100"/>
        </p:scale>
        <p:origin x="1104" y="-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07605-4EE1-E141-8690-C2995B9D993E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AC711-955C-7D4D-9AD2-2C961E3E8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495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2400" noProof="0" dirty="0"/>
              <a:t>V následujících několika minutách shrneme informace, s nimiž jste se setkali ve hře. Cílem je, abyste lépe pronikli do kontextu tehdejší doby a mohli snáze pochopit texty, které budeme číst za chvíli. Představíme vám proto několik důležitých události meziválečného období – pro emigranty a pro Československo.</a:t>
            </a:r>
          </a:p>
          <a:p>
            <a:r>
              <a:rPr lang="cs-CZ" sz="2400" noProof="0" dirty="0"/>
              <a:t>Jak se k informacím stavět? </a:t>
            </a:r>
          </a:p>
          <a:p>
            <a:r>
              <a:rPr lang="cs-CZ" sz="2400" noProof="0" dirty="0"/>
              <a:t>Nesnažte se v prvé řadě informaci zapamatovat, ale zamýšlejte se nad tím, jaký dopad měla událost na ruské emigranty a na lidi v Československu.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78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V září 1939 začíná druhá světová válka.</a:t>
            </a:r>
          </a:p>
          <a:p>
            <a:r>
              <a:rPr lang="cs-CZ" noProof="0" dirty="0"/>
              <a:t>Emigranti se ocitají mezi dvěma mlýnskými kameny – Stalinem a Hitlerem. Někteří podporují napadenou vlast – Rusko, i když v něm vládnou bolševici. Jiní doufají, že Hitlerovo vítězství svrhne Stalina a umožní zlepšení situace v Rusku.</a:t>
            </a:r>
          </a:p>
          <a:p>
            <a:r>
              <a:rPr lang="cs-CZ" noProof="0" dirty="0"/>
              <a:t>Je však pravděpodobné, že vítězství jednoho či druhého bude pro emigranty znamenat katastrofu: pro nacistické Německo budou </a:t>
            </a:r>
            <a:r>
              <a:rPr lang="cs-CZ" noProof="0" dirty="0" err="1"/>
              <a:t>Rusové-nepřátelé</a:t>
            </a:r>
            <a:r>
              <a:rPr lang="cs-CZ" noProof="0" dirty="0"/>
              <a:t>; pro bolševiky budou bílí emigranti - nepřátelé z doby občanské války.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394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Osud bílých emigrantů po válce v Československu je tragický: s Rudou armádou přichází do Prahy kontrarozvědka SMĚRŠ, která vyhledává bílé emigranty, zatýká je a odvléká do gulagů v Sovětském svazu. Emigrantské organizace a nakladatelství jsou uzavřena.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noProof="0" dirty="0"/>
              <a:t>Během období komunismu je bílá emigrace tabuizované téma.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80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noProof="0" dirty="0"/>
              <a:t>Ke změně dochází až po pádu komunistického režimu.</a:t>
            </a:r>
          </a:p>
          <a:p>
            <a:endParaRPr lang="cs-CZ" noProof="0" dirty="0"/>
          </a:p>
          <a:p>
            <a:r>
              <a:rPr lang="cs-CZ" noProof="0" dirty="0"/>
              <a:t>Je založena organizace Oni byli první, která pátrá po osudech emigrantů zatčených a odvlečených kontrarozvědkou SMĚRŠ a snaží se dosáhnout jejich rehabilitace.</a:t>
            </a:r>
          </a:p>
          <a:p>
            <a:r>
              <a:rPr lang="cs-CZ" noProof="0" dirty="0"/>
              <a:t>Vycházejí knihy na téma ruské emigrace. Tisknou a překládají se vzpomínky a deníky.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55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Shrnuli jsme události, na jejichž pozadí vznikaly texty, které nyní budeme číst. Viděli jsme, že se proměňovala politická a ekonomická situace, proměňovalo se i chování lidí a proměňovalo se i to, co se psalo v tisku.</a:t>
            </a:r>
          </a:p>
          <a:p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96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800" noProof="0" dirty="0"/>
              <a:t>Tedy například: Co znamenalo pro obyčejného člověka v Rusku nebo v Českých zemích to, že je při návštěvě Srbska je v červnu 1918 zavražděn rakousko-uherský následník trůnu Ferdinand d‘Este?</a:t>
            </a:r>
          </a:p>
          <a:p>
            <a:r>
              <a:rPr lang="cs-CZ" sz="1800" noProof="0" dirty="0"/>
              <a:t>Mezinárodní politická situace je napjatá, všichni tuší, že Rakousko-Uhersko nenechá vraždu následníka bez odezvy a že to může být spouštěč válečného konfliktu. Hrozí tedy v prvé řadě odchod mužů do války, uzavírání hranic, omezení a útrapy spojené s válkou.  A opravdu: V reakci na atentát Rakousko-Uhersko vyhlašuje Srbsku válku, z níž se stane první světová válka.</a:t>
            </a:r>
          </a:p>
          <a:p>
            <a:endParaRPr lang="cs-CZ" sz="1800" noProof="0" dirty="0"/>
          </a:p>
          <a:p>
            <a:r>
              <a:rPr lang="cs-CZ" sz="1800" noProof="0" dirty="0"/>
              <a:t>Češi a Slováci, bojují za Rakousko-Uhersko, jehož jsou součástí, ale mnozí za ně bojovat nechtějí. Přejí se jeho zánik a vznik nového státu, v němž by Češi a Slováci měli lepší postavení. Obracejí se tedy proti Rakousku-Uhersku a zakládají tzv. československé legie. </a:t>
            </a:r>
          </a:p>
          <a:p>
            <a:r>
              <a:rPr lang="cs-CZ" sz="1800" noProof="0" dirty="0"/>
              <a:t>Co to znamená vstoupit do legií? Znamená to hned několik rizik: že budete střílet na „vlastní“; že se stáváte dezertérem a hrozí vám trest smrti; že, vyhraje-li válku Rakousko-Uhersko, se pravděpodobně nebudete moci vrátit domů… Přesto mnoho mužů do legií vstupovalo. V Rusku byla založená tzv. Česká družina už v srpnu 1914.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87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Během války v Rusku dochází ke dvěma revolucím.</a:t>
            </a:r>
          </a:p>
          <a:p>
            <a:r>
              <a:rPr lang="cs-CZ" noProof="0" dirty="0"/>
              <a:t>Únorové – abdikuje car a moc přechází prozatímní vládě, která má připravit volby (do ústavodárného shromáždění), Rusko se má vydat cestou parlamentní demokracie</a:t>
            </a:r>
          </a:p>
          <a:p>
            <a:r>
              <a:rPr lang="cs-CZ" noProof="0" dirty="0"/>
              <a:t>Říjnová – bolševici v čele s Leninem si uzurpují moc. Začíná občanská válka rudých (bolševiků) proti bílým.</a:t>
            </a:r>
          </a:p>
          <a:p>
            <a:r>
              <a:rPr lang="cs-CZ" noProof="0" dirty="0"/>
              <a:t>Občanská válka s sebou nese násilí, rozpad veškeré infrastruktury, nedostatek jídla a hlad, epidemie… Spousta lidí prchá. </a:t>
            </a:r>
          </a:p>
          <a:p>
            <a:endParaRPr lang="cs-CZ" noProof="0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238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28. 10. 1918 vyhlášení nezávislého Československa</a:t>
            </a:r>
          </a:p>
          <a:p>
            <a:endParaRPr lang="cs-CZ" noProof="0" dirty="0"/>
          </a:p>
          <a:p>
            <a:r>
              <a:rPr lang="cs-CZ" noProof="0" dirty="0"/>
              <a:t>Mnozí vznik Československa oslavují, ale situace není v žádném případě idylická:</a:t>
            </a:r>
          </a:p>
          <a:p>
            <a:r>
              <a:rPr lang="cs-CZ" noProof="0" dirty="0"/>
              <a:t>– hranice ještě nejsou dané</a:t>
            </a:r>
          </a:p>
          <a:p>
            <a:r>
              <a:rPr lang="cs-CZ" noProof="0" dirty="0"/>
              <a:t>– je chudoba, jídlo je na příděl, je bytová krize</a:t>
            </a:r>
          </a:p>
          <a:p>
            <a:r>
              <a:rPr lang="cs-CZ" noProof="0" dirty="0"/>
              <a:t>– kulminuje španělská chřipka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noProof="0" dirty="0"/>
              <a:t>– nově vznikající stát musí převzít část dluhu Rakouska-Uherska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noProof="0" dirty="0"/>
              <a:t>– v zemi jsou váleční uprchlíci a váleční zajatci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noProof="0" dirty="0"/>
              <a:t>– vojáci ještě nejsou doma, ještě totiž není konec války</a:t>
            </a:r>
          </a:p>
          <a:p>
            <a:endParaRPr lang="cs-CZ" dirty="0"/>
          </a:p>
          <a:p>
            <a:endParaRPr lang="cs-CZ" dirty="0"/>
          </a:p>
          <a:p>
            <a:r>
              <a:rPr lang="cs-CZ" noProof="0" dirty="0"/>
              <a:t>První světová válka končí až o dva týdny později: 11. 11. 1918</a:t>
            </a:r>
          </a:p>
          <a:p>
            <a:r>
              <a:rPr lang="cs-CZ" noProof="0" dirty="0"/>
              <a:t> Konec války přináší velkou úlevu, ale následky války jsou strašné a situace je i nadále těžká</a:t>
            </a:r>
          </a:p>
          <a:p>
            <a:pPr marL="171450" indent="-171450">
              <a:buFontTx/>
              <a:buChar char="-"/>
            </a:pPr>
            <a:r>
              <a:rPr lang="cs-CZ" noProof="0" dirty="0"/>
              <a:t>ve střední a východní Evropě se stále bojuje</a:t>
            </a:r>
          </a:p>
          <a:p>
            <a:pPr marL="171450" indent="-171450">
              <a:buFontTx/>
              <a:buChar char="-"/>
            </a:pPr>
            <a:r>
              <a:rPr lang="cs-CZ" noProof="0" dirty="0"/>
              <a:t>v Rusku zuří občanská válka</a:t>
            </a:r>
          </a:p>
          <a:p>
            <a:pPr marL="171450" indent="-171450">
              <a:buFontTx/>
              <a:buChar char="-"/>
            </a:pPr>
            <a:r>
              <a:rPr lang="cs-CZ" noProof="0" dirty="0"/>
              <a:t>Českoslovenští legionáři se vracejí domů až do konce roku 1920, jejich rodiny na ně tedy čekají další dva roky</a:t>
            </a:r>
          </a:p>
          <a:p>
            <a:pPr marL="171450" indent="-171450">
              <a:buFontTx/>
              <a:buChar char="-"/>
            </a:pPr>
            <a:r>
              <a:rPr lang="cs-CZ" noProof="0" dirty="0"/>
              <a:t>španělská chřipka pokračuje (mezi lety 1918–19120 vylo v českých zemích 80.000 mrtvých)</a:t>
            </a:r>
          </a:p>
          <a:p>
            <a:pPr marL="171450" indent="-171450">
              <a:buFontTx/>
              <a:buChar char="-"/>
            </a:pPr>
            <a:r>
              <a:rPr lang="cs-CZ" noProof="0" dirty="0"/>
              <a:t>Evropa je zničená, mnoho mrtvých mužů, zničená ekonomika, nedostatek bydlení…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47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Situace lidí v Československu (a v Evropě obecně) je nelehká, v Rusku ale je situace tragická.</a:t>
            </a:r>
          </a:p>
          <a:p>
            <a:r>
              <a:rPr lang="cs-CZ" noProof="0" dirty="0"/>
              <a:t>Panuje násilí, hlad, zima, chaos, padá celá infrastruktura, smrtící epidemie tyfu, nemá kdo pohřbívat mrtvé…</a:t>
            </a:r>
          </a:p>
          <a:p>
            <a:r>
              <a:rPr lang="cs-CZ" noProof="0" dirty="0"/>
              <a:t>Velký počet lidí prchá.</a:t>
            </a:r>
          </a:p>
          <a:p>
            <a:endParaRPr lang="cs-CZ" noProof="0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41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Československo </a:t>
            </a:r>
            <a:r>
              <a:rPr lang="cs-CZ" b="0" noProof="0" dirty="0"/>
              <a:t>spouští tzv. Ruskou pomocnou akci.</a:t>
            </a:r>
          </a:p>
          <a:p>
            <a:r>
              <a:rPr lang="cs-CZ" noProof="0" dirty="0"/>
              <a:t>Záštitu nad ní přebírá Tomáš Garrigue Masaryk, velmi ji podporuje Karel Kramář, první předseda československé vlády (v té době už jím ale není).</a:t>
            </a:r>
          </a:p>
          <a:p>
            <a:endParaRPr lang="cs-CZ" noProof="0" dirty="0"/>
          </a:p>
          <a:p>
            <a:r>
              <a:rPr lang="cs-CZ" noProof="0" dirty="0"/>
              <a:t>Co je náplní a cílem akce?</a:t>
            </a:r>
          </a:p>
          <a:p>
            <a:r>
              <a:rPr lang="cs-CZ" noProof="0" dirty="0"/>
              <a:t>Celá akce vycházela z předpokladu, že bolševická vláda v Rusku padne a emigranti se budou moci v dohledné době vrátit zpět do Ruska, zaujmou důležité pozice a přetvoří Rusko v demokratickou a prosperující zemi, která bude mít s Československem výborné diplomatické i obchodní vztahy. Cílem akce tedy bylo </a:t>
            </a:r>
          </a:p>
          <a:p>
            <a:r>
              <a:rPr lang="cs-CZ" noProof="0" dirty="0"/>
              <a:t>– podporovat vědeckou a kulturní elitu:</a:t>
            </a:r>
          </a:p>
          <a:p>
            <a:r>
              <a:rPr lang="cs-CZ" noProof="0" dirty="0"/>
              <a:t>– podporovat studenty</a:t>
            </a:r>
          </a:p>
          <a:p>
            <a:r>
              <a:rPr lang="cs-CZ" noProof="0" dirty="0"/>
              <a:t>– udržet ruskou kulturu mezi dětmi podporou ruských škol a školek</a:t>
            </a:r>
          </a:p>
          <a:p>
            <a:r>
              <a:rPr lang="cs-CZ" noProof="0" dirty="0"/>
              <a:t>– podporovat ruské zemědělce a seznamovat je s moderními metodami</a:t>
            </a:r>
          </a:p>
          <a:p>
            <a:endParaRPr lang="cs-CZ" noProof="0" dirty="0"/>
          </a:p>
          <a:p>
            <a:r>
              <a:rPr lang="cs-CZ" noProof="0" dirty="0"/>
              <a:t>A to i přes krizi, která je v samotném Československu!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579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r>
              <a:rPr lang="cs-CZ" dirty="0"/>
              <a:t>Co Ruská pomocná akce znamená pro emigranty?</a:t>
            </a:r>
          </a:p>
          <a:p>
            <a:r>
              <a:rPr lang="cs-CZ" dirty="0"/>
              <a:t>– možnost opustit uprchlické tábory, pokračovat (alespoň částečně) v práci, kterou dělali doma, zachovat si ruský jazyk a kulturu,</a:t>
            </a:r>
          </a:p>
          <a:p>
            <a:r>
              <a:rPr lang="cs-CZ" dirty="0"/>
              <a:t>ale jejich situace je i nadále těžká, propad životní úrovně je obrovský, žijí často v nuzných podmínkách a v nejistotě.</a:t>
            </a:r>
          </a:p>
          <a:p>
            <a:endParaRPr lang="cs-CZ" dirty="0"/>
          </a:p>
          <a:p>
            <a:r>
              <a:rPr lang="cs-CZ" dirty="0"/>
              <a:t>Co Ruská pomocná akce znamená pro obyvatele Československa?</a:t>
            </a:r>
          </a:p>
          <a:p>
            <a:r>
              <a:rPr lang="cs-CZ" dirty="0"/>
              <a:t>- přicházejí specialisté, kteří mohou českou společnost obohatit svými znalostmi a schopnostmi, </a:t>
            </a:r>
          </a:p>
          <a:p>
            <a:r>
              <a:rPr lang="cs-CZ" dirty="0"/>
              <a:t>ale také lidé, kteří potřebují podporu státu i charitativních organizací. Československo se přitom samo potýká s ekonomickými problémy a bytovou krizí.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4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Postoj československé společnosti k příchozím se proměňoval:</a:t>
            </a:r>
          </a:p>
          <a:p>
            <a:endParaRPr lang="cs-CZ" noProof="0" dirty="0"/>
          </a:p>
          <a:p>
            <a:r>
              <a:rPr lang="cs-CZ" noProof="0" dirty="0"/>
              <a:t>Nejprve</a:t>
            </a:r>
            <a:r>
              <a:rPr lang="cs-CZ" dirty="0"/>
              <a:t> (zpočátku 20. let) se zvedá velká vlna podpory, soucitu s štědrosti.</a:t>
            </a:r>
          </a:p>
          <a:p>
            <a:r>
              <a:rPr lang="cs-CZ" dirty="0"/>
              <a:t>Avšak postupně sílí kritické (a nenávistné) hlasy.</a:t>
            </a:r>
          </a:p>
          <a:p>
            <a:endParaRPr lang="cs-CZ" noProof="0" dirty="0"/>
          </a:p>
          <a:p>
            <a:r>
              <a:rPr lang="cs-CZ" noProof="0" dirty="0"/>
              <a:t>Proměňuje se i politická a ekonomická situace a na emigranty (i na československou společnost) silně doléhají ekonomické i politické krize: </a:t>
            </a:r>
          </a:p>
          <a:p>
            <a:r>
              <a:rPr lang="cs-CZ" noProof="0" dirty="0"/>
              <a:t>i v Československu se projevují dopady krachu burzy n</a:t>
            </a:r>
            <a:r>
              <a:rPr lang="cs-CZ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Wall Street (říjen 1929), stoupá nezaměstnanost.</a:t>
            </a:r>
          </a:p>
          <a:p>
            <a:r>
              <a:rPr lang="cs-CZ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 roce 1933 se v sousedním Německu se stává říšským kancléřem Adolf Hitler. Napětí v Evropě stoupá a stojí proti sobě stále extrémnější fašizující a komunistické skupiny.</a:t>
            </a:r>
            <a:endParaRPr lang="cs-CH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 září 1934 je SSSR přijat do Společnosti národů, bolševická vláda je tedy západními zeměmi uznána jako legitimní.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cs-CH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Ze všech výše zmíněných důvodů dochází k omezování pomoci emigrantům.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32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noProof="0" dirty="0"/>
              <a:t>Obtíže emigrantům způsobují i skandály:</a:t>
            </a:r>
          </a:p>
          <a:p>
            <a:endParaRPr lang="cs-CZ" noProof="0" dirty="0"/>
          </a:p>
          <a:p>
            <a:r>
              <a:rPr lang="cs-CZ" noProof="0" dirty="0"/>
              <a:t>V Československu i v jiných státech se odehrálo několik tragických událostí a skandálů, o kterých hojně informoval tisk a které měly na život emigrantů značný dopad.</a:t>
            </a:r>
          </a:p>
          <a:p>
            <a:endParaRPr lang="cs-CZ" noProof="0" dirty="0"/>
          </a:p>
          <a:p>
            <a:r>
              <a:rPr lang="cs-CZ" noProof="0" dirty="0"/>
              <a:t>Skandál I.</a:t>
            </a:r>
          </a:p>
          <a:p>
            <a:r>
              <a:rPr lang="cs-CZ" noProof="0" dirty="0"/>
              <a:t>V květnu 1923 Maurice </a:t>
            </a:r>
            <a:r>
              <a:rPr lang="cs-CZ" noProof="0" dirty="0" err="1"/>
              <a:t>Conradi</a:t>
            </a:r>
            <a:r>
              <a:rPr lang="cs-CZ" noProof="0" dirty="0"/>
              <a:t> (pocházející ze Švýcarské rodiny, která se žila v </a:t>
            </a:r>
            <a:r>
              <a:rPr lang="cs-CZ" noProof="0" dirty="0" err="1"/>
              <a:t>Petěrburgu</a:t>
            </a:r>
            <a:r>
              <a:rPr lang="cs-CZ" noProof="0" dirty="0"/>
              <a:t>) zavraždil sovětského diplomata </a:t>
            </a:r>
            <a:r>
              <a:rPr lang="cs-CZ" noProof="0" dirty="0" err="1"/>
              <a:t>Vaclava</a:t>
            </a:r>
            <a:r>
              <a:rPr lang="cs-CZ" noProof="0" dirty="0"/>
              <a:t> </a:t>
            </a:r>
            <a:r>
              <a:rPr lang="cs-CZ" noProof="0" dirty="0" err="1"/>
              <a:t>Vorovského</a:t>
            </a:r>
            <a:r>
              <a:rPr lang="cs-CZ" noProof="0" dirty="0"/>
              <a:t>, který přijel na mezinárodní konferenci do švýcarského Lausanne. </a:t>
            </a:r>
            <a:r>
              <a:rPr lang="cs-CZ" noProof="0" dirty="0" err="1"/>
              <a:t>Condradi</a:t>
            </a:r>
            <a:r>
              <a:rPr lang="cs-CZ" noProof="0" dirty="0"/>
              <a:t> je zatčen a souzen. Hájí se však tím, že svým činem bojoval proti tyranskému bolševickému režimu, který zabil jeho bratra a otce a zničil Rusko. Soud se stává obžalobou sovětského Ruska a je bedlivě sledován světovými médii. </a:t>
            </a:r>
            <a:r>
              <a:rPr lang="cs-CZ" noProof="0" dirty="0" err="1"/>
              <a:t>Conradi</a:t>
            </a:r>
            <a:r>
              <a:rPr lang="cs-CZ" noProof="0" dirty="0"/>
              <a:t> je nakonec uznán nevinným, což mnoho bílých emigrantů přijímá s nadšením. Sověti však se Švýcarskem přerušují diplomatické vztahy.</a:t>
            </a:r>
          </a:p>
          <a:p>
            <a:endParaRPr lang="cs-CZ" noProof="0" dirty="0"/>
          </a:p>
          <a:p>
            <a:r>
              <a:rPr lang="cs-CZ" noProof="0" dirty="0"/>
              <a:t>Skandál II.</a:t>
            </a:r>
          </a:p>
          <a:p>
            <a:r>
              <a:rPr lang="cs-CZ" noProof="0" dirty="0"/>
              <a:t>21. ledna 1924 umírá Vladimír Iljič Lenin. Prosovětští studenti v Praze na studentských kolejích připraví smuteční výzdobu. Tu však strhnou protibolševičtí studenti, dojde na urážky i potyčku. Sověti žádají vyhoštění studenta, který strhávání výzdoby údajně začal. Československá strana požadavku vyhoví, avšak před tím zařídí dotyčnému možnost pokračovat ve studiu v zahraničí.</a:t>
            </a:r>
          </a:p>
          <a:p>
            <a:endParaRPr lang="cs-CZ" noProof="0" dirty="0"/>
          </a:p>
          <a:p>
            <a:r>
              <a:rPr lang="cs-CZ" noProof="0" dirty="0"/>
              <a:t>Skandál III.</a:t>
            </a:r>
          </a:p>
          <a:p>
            <a:r>
              <a:rPr lang="cs-CZ" noProof="0" dirty="0"/>
              <a:t>V květnu 1932 je zavražděn francouzský prezident Paul </a:t>
            </a:r>
            <a:r>
              <a:rPr lang="cs-CZ" noProof="0" dirty="0" err="1"/>
              <a:t>Doumer</a:t>
            </a:r>
            <a:r>
              <a:rPr lang="cs-CZ" noProof="0" dirty="0"/>
              <a:t>. Vrahem je emigrant Pavel </a:t>
            </a:r>
            <a:r>
              <a:rPr lang="cs-CZ" noProof="0" dirty="0" err="1"/>
              <a:t>Gorgulov</a:t>
            </a:r>
            <a:r>
              <a:rPr lang="cs-CZ" noProof="0" dirty="0"/>
              <a:t>, který dříve sloužil v Bílé armádě a vystudoval medicínu v Československu. Motiv </a:t>
            </a:r>
            <a:r>
              <a:rPr lang="cs-CZ" noProof="0" dirty="0" err="1"/>
              <a:t>Gorgulova</a:t>
            </a:r>
            <a:r>
              <a:rPr lang="cs-CZ" noProof="0" dirty="0"/>
              <a:t> činu není jasný, sám uváděl, že se mělo jednat o potrestání Francie za to, že nepomohla carskému Rusku v boji proti bolševikům. </a:t>
            </a:r>
            <a:r>
              <a:rPr lang="cs-CZ" noProof="0" dirty="0" err="1"/>
              <a:t>Gorgulov</a:t>
            </a:r>
            <a:r>
              <a:rPr lang="cs-CZ" noProof="0" dirty="0"/>
              <a:t> trpěl psychickými problémy a spekulovalo se o tom, že mohl být k činu naverbován bolševiky, bílými emigranty či německými nacisty. Jeho čin vyvolal velký rozruch a bolševikům a jejich sympatizantům emigrantů posloužil jako argument proti ruským emigrantům.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AC711-955C-7D4D-9AD2-2C961E3E805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73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82E85B-C740-CF40-8D89-334CB893BA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A9EDB11-38E0-B049-A6E8-BB1AECE2D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DC800A6-89CD-D842-B234-1C6B9F0C4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3C444A-2A93-D443-9009-432413170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2FE9C56-7D3B-5E4D-A54C-FFA6FC147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967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C0D84EB-E022-F54B-9839-7DE76D3FA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3E9922C4-F9E0-5C40-AB77-71A1B53312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8D0B6CB-F495-B448-89D4-0A3C0C7E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784B61-6B48-F242-91D9-2013C5490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F2C3D2E-EE2F-1E42-BF53-6A3440783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288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1972A730-819B-FE4D-8D17-2713E654C1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4E1A1B7-363B-FE4D-BC4F-95B34CAFC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60BD36E-A39F-8C4A-A066-2B7A781B2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5D97938-0D57-FB41-BC6E-9B7AAE861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ED89ABF-4244-4A44-B799-753273A3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54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3505D7-2ED7-6E43-A361-47F6A0534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8AB37D-3D3E-784F-A61A-8B2C60A90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7EBB302-7294-0B4E-9CCB-491516054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8ABBE4F-31C0-3145-8013-343013769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334FD52-DC50-9441-889C-11E77B742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63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B52D4A-808B-094F-A0E9-C60332287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FE2DAEE-B193-AF47-B7F5-800F9F9F6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25C7743-DCFA-2147-BF40-E5A6FD212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4B37E28-0868-FE41-8920-D4FDDAB6E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4B3E6AB-855B-CE47-95F6-B2ED58775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7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5A9E0-D484-4244-A715-AB794356B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B641D67-7E3B-7749-94E6-8521F1AB21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720ABDB-527A-1742-B6AD-96261D911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B1E0A7C-0340-DA42-8238-6F4A6465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73DB92C-E0A2-DC44-B072-BC03CC99B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ADE9E5F-66B8-3744-A7D8-DE9F48AB2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6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8249A7-5C18-5444-BC82-122856118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454086E-2819-9F41-BDCD-3A0A76ABD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0314599-A68C-944C-AE9A-97865F8F7C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7D01FA81-E47C-1642-8924-EF1D4CF986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4BE2C7E-5238-964C-B38E-64E61D8F60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9A35448B-A6CB-A34A-BF09-819A02305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9FFCCB4-B4A8-D649-86ED-9EDEA4036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599BD7CE-3A49-6D40-8614-3AB7575C7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24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A2519C-9C28-5A40-A88A-F6E641DEA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17E73AE-8492-B741-9369-714A1BC68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6F8DAB4-C0B5-BD41-A516-5946FC58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E6E4F66-0C5A-ED42-8FA9-8768A91E6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27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A5E3ABA6-60ED-C743-85C1-3D9A5CA87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D2330BE-8717-EE48-A415-788AC6EE2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7404BA7-77BE-D349-AC9C-EDDF3934B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40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B49A55-8659-0143-B04B-4B181734D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94F30D-7A83-4B48-8416-D2240FE96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21232A0-C297-9848-97CE-56477030F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51763D8-FA13-404E-A780-0F40D01A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E8AD3EF-3442-4B4B-82D4-0173B85A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0D2C8A8-C9E0-954B-969D-B45D1182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34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793B58-60CB-D84A-9A6F-E6CEAB2B9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EADC6ABD-2A36-7D46-8F9D-E0802BE97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22C7EC2-A716-6346-A4FE-139B00D97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E845CB8-90ED-7947-8D7A-D241FCD44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29ADD35-CC74-B644-8055-02BCD269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CFD4E00-BA93-4D40-BEB6-63F146FEE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70715AA-5299-7D4F-9265-1D765EBBC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0543D00-47EB-CD48-B403-B322C931B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44CA13B-2D63-594D-A1C7-21DE7CF806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48F03-E4B5-4742-A64D-554D1877FB9C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2FAD3BB-AD1F-4546-A83B-23B3EF353E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B1F8446-9741-9F4F-88EB-DD747FD50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A51C4-59C9-FB43-9973-3934818B3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07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CB7382DA-392B-E745-5F76-21AFACAE1114}"/>
              </a:ext>
            </a:extLst>
          </p:cNvPr>
          <p:cNvSpPr txBox="1"/>
          <p:nvPr/>
        </p:nvSpPr>
        <p:spPr>
          <a:xfrm>
            <a:off x="4322117" y="386536"/>
            <a:ext cx="354776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Československo </a:t>
            </a:r>
          </a:p>
          <a:p>
            <a:pPr algn="ctr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 algn="ctr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„Ruská pomocná akce“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750A5F6-EB9B-D478-C682-29D3E3FA7D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136" b="66074"/>
          <a:stretch/>
        </p:blipFill>
        <p:spPr>
          <a:xfrm rot="60000">
            <a:off x="4774365" y="2663794"/>
            <a:ext cx="1053408" cy="149278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FB154300-C1CE-268C-0B92-F324AA7841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741" r="66136" b="33333"/>
          <a:stretch/>
        </p:blipFill>
        <p:spPr>
          <a:xfrm>
            <a:off x="7937667" y="2924872"/>
            <a:ext cx="1046827" cy="148345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3506B9E-6B01-8203-E150-C5FCFB4FAF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235" r="66678" b="736"/>
          <a:stretch/>
        </p:blipFill>
        <p:spPr>
          <a:xfrm rot="120000">
            <a:off x="9635417" y="2989441"/>
            <a:ext cx="1105152" cy="154947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BF9A900-0F90-815A-DD0F-4C1B41630F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50" t="33183" r="33326" b="34104"/>
          <a:stretch/>
        </p:blipFill>
        <p:spPr>
          <a:xfrm>
            <a:off x="6916148" y="4876398"/>
            <a:ext cx="1092025" cy="150724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4DEED97-CB14-5D06-A4BC-9712F7B2F7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603" b="66586"/>
          <a:stretch/>
        </p:blipFill>
        <p:spPr>
          <a:xfrm>
            <a:off x="2506434" y="2839239"/>
            <a:ext cx="1086382" cy="149278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254503BF-EFD1-088C-0591-A75AC5B60E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717" t="33043" b="33044"/>
          <a:stretch/>
        </p:blipFill>
        <p:spPr>
          <a:xfrm>
            <a:off x="10852363" y="1911655"/>
            <a:ext cx="1196341" cy="167397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E3F59BC-C223-2A3A-0914-47758C6CB4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717" b="66087"/>
          <a:stretch/>
        </p:blipFill>
        <p:spPr>
          <a:xfrm>
            <a:off x="2467678" y="5025494"/>
            <a:ext cx="1086382" cy="152011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B54EA78C-FAC3-CDC9-635E-1B08DE5791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17" r="32800" b="66087"/>
          <a:stretch/>
        </p:blipFill>
        <p:spPr>
          <a:xfrm rot="-240000">
            <a:off x="6792409" y="3063536"/>
            <a:ext cx="1090874" cy="152640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D2DE29C2-1E74-05B9-361B-3787AA6F6B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2753" r="66263" b="33333"/>
          <a:stretch/>
        </p:blipFill>
        <p:spPr>
          <a:xfrm rot="240000">
            <a:off x="342794" y="2788366"/>
            <a:ext cx="1051441" cy="1495063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89D7046F-3332-BF64-1761-EEF5F488DF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333" r="65034" b="32753"/>
          <a:stretch/>
        </p:blipFill>
        <p:spPr>
          <a:xfrm rot="240000">
            <a:off x="8801320" y="1391281"/>
            <a:ext cx="1045236" cy="1433959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FA858B1C-7388-9A61-F598-D5F5D3D9614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5969" b="66666"/>
          <a:stretch/>
        </p:blipFill>
        <p:spPr>
          <a:xfrm rot="-120000">
            <a:off x="1405685" y="3331386"/>
            <a:ext cx="1073395" cy="1487232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CE8C47D1-7857-CECE-45AF-0658A25C0FC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643" t="33334" r="33326" b="33043"/>
          <a:stretch/>
        </p:blipFill>
        <p:spPr>
          <a:xfrm rot="420000">
            <a:off x="9293980" y="5278841"/>
            <a:ext cx="1105152" cy="1544551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40B14F7D-B352-DB06-476B-4FB26FDE17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5307" b="66666"/>
          <a:stretch/>
        </p:blipFill>
        <p:spPr>
          <a:xfrm>
            <a:off x="1325539" y="5025494"/>
            <a:ext cx="1094299" cy="1487232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962E5D63-EFC2-EC43-EEBE-B09A8BD4EF1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5853" b="66377"/>
          <a:stretch/>
        </p:blipFill>
        <p:spPr>
          <a:xfrm>
            <a:off x="211367" y="4838911"/>
            <a:ext cx="1073394" cy="1495063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891F9956-4F1B-5522-6B05-56BE5AF6377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391" t="65797" r="33463"/>
          <a:stretch/>
        </p:blipFill>
        <p:spPr>
          <a:xfrm rot="-360000">
            <a:off x="1773198" y="363049"/>
            <a:ext cx="1047010" cy="148345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2B025E8A-C21C-7847-20DC-3443A68634D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5797" r="65854"/>
          <a:stretch/>
        </p:blipFill>
        <p:spPr>
          <a:xfrm rot="600000">
            <a:off x="5699981" y="4808738"/>
            <a:ext cx="1053591" cy="1492784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04C885B7-F13A-2EB0-4D58-5C16228A0B9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347" r="32554" b="65650"/>
          <a:stretch/>
        </p:blipFill>
        <p:spPr>
          <a:xfrm rot="120000">
            <a:off x="3478174" y="5095823"/>
            <a:ext cx="1092024" cy="1556001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7F783D32-6BE8-D584-5BF6-E271AE5251A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147" t="32897" r="32753" b="32753"/>
          <a:stretch/>
        </p:blipFill>
        <p:spPr>
          <a:xfrm rot="-120000">
            <a:off x="5674292" y="3119361"/>
            <a:ext cx="1053409" cy="1500981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60EEDC3E-F2E9-6729-8E40-1204F6A9680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5900" t="32897" b="32753"/>
          <a:stretch/>
        </p:blipFill>
        <p:spPr>
          <a:xfrm rot="180000">
            <a:off x="4682415" y="4796596"/>
            <a:ext cx="1074693" cy="1531309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C0C7ED81-0EB0-77F2-B543-EE405400F70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6299" b="67150"/>
          <a:stretch/>
        </p:blipFill>
        <p:spPr>
          <a:xfrm rot="-180000">
            <a:off x="10123150" y="252288"/>
            <a:ext cx="1110084" cy="153060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C133038C-D715-BAB7-2B8E-36C28A2D197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249" t="32806" r="33873" b="33519"/>
          <a:stretch/>
        </p:blipFill>
        <p:spPr>
          <a:xfrm rot="-120000">
            <a:off x="553938" y="1149635"/>
            <a:ext cx="1031947" cy="1495063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DA01954-DE03-1C37-1D0F-75E5043389E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248" t="66325" r="33873"/>
          <a:stretch/>
        </p:blipFill>
        <p:spPr>
          <a:xfrm rot="-480000">
            <a:off x="10895492" y="4721791"/>
            <a:ext cx="1110084" cy="1608268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8005C056-6FE1-241B-857D-119963485C8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662" t="683" r="33873" b="66838"/>
          <a:stretch/>
        </p:blipFill>
        <p:spPr>
          <a:xfrm rot="300000">
            <a:off x="8070825" y="5113333"/>
            <a:ext cx="1048286" cy="1483459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79289E7A-85CC-0939-FF14-7BF595137B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r="66263" b="65650"/>
          <a:stretch/>
        </p:blipFill>
        <p:spPr>
          <a:xfrm rot="120000">
            <a:off x="3632695" y="3026047"/>
            <a:ext cx="1059613" cy="15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16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2672587" y="586295"/>
            <a:ext cx="6846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Druhá světová válka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039CA50-BE67-3F6D-3BCA-47E153A172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347" r="32554" b="65650"/>
          <a:stretch/>
        </p:blipFill>
        <p:spPr>
          <a:xfrm>
            <a:off x="1403645" y="1661728"/>
            <a:ext cx="3287625" cy="468446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9FDB53E4-272E-339F-B408-1EA23A66F5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47" t="32897" r="32753" b="32753"/>
          <a:stretch/>
        </p:blipFill>
        <p:spPr>
          <a:xfrm>
            <a:off x="7500731" y="1661728"/>
            <a:ext cx="3287623" cy="468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84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2672587" y="371097"/>
            <a:ext cx="6846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Bílá emigrace v Československu </a:t>
            </a:r>
          </a:p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po roce 1945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646C051-18DF-925E-5960-9EA5EEC15C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900" t="32897" b="32753"/>
          <a:stretch/>
        </p:blipFill>
        <p:spPr>
          <a:xfrm>
            <a:off x="1085946" y="1922345"/>
            <a:ext cx="3022125" cy="4306165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654A2223-B415-45C0-AD8A-337FF6AA9F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6299" b="67150"/>
          <a:stretch/>
        </p:blipFill>
        <p:spPr>
          <a:xfrm>
            <a:off x="7811526" y="1922345"/>
            <a:ext cx="3123092" cy="430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3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2672587" y="371097"/>
            <a:ext cx="6846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Bílá emigrace v Československu </a:t>
            </a:r>
          </a:p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po roce 1989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6E502D9B-0C6C-6E64-9EE7-B2BD53598F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662" t="683" r="33873" b="66838"/>
          <a:stretch/>
        </p:blipFill>
        <p:spPr>
          <a:xfrm>
            <a:off x="8064964" y="1840523"/>
            <a:ext cx="2908897" cy="411646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67C50402-2870-5004-2879-47FEFB99F6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48" t="66325" r="33873"/>
          <a:stretch/>
        </p:blipFill>
        <p:spPr>
          <a:xfrm>
            <a:off x="4281804" y="1840523"/>
            <a:ext cx="2841328" cy="411646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F8F2154-FB48-0EB9-56EA-73C40AAC9B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49" t="32806" r="33873" b="33519"/>
          <a:stretch/>
        </p:blipFill>
        <p:spPr>
          <a:xfrm>
            <a:off x="714805" y="1840523"/>
            <a:ext cx="2841330" cy="411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10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CB7382DA-392B-E745-5F76-21AFACAE1114}"/>
              </a:ext>
            </a:extLst>
          </p:cNvPr>
          <p:cNvSpPr txBox="1"/>
          <p:nvPr/>
        </p:nvSpPr>
        <p:spPr>
          <a:xfrm>
            <a:off x="4322117" y="386536"/>
            <a:ext cx="354776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Československo </a:t>
            </a:r>
          </a:p>
          <a:p>
            <a:pPr algn="ctr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 algn="ctr"/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„Ruská pomocná akce“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750A5F6-EB9B-D478-C682-29D3E3FA7D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136" b="66074"/>
          <a:stretch/>
        </p:blipFill>
        <p:spPr>
          <a:xfrm rot="60000">
            <a:off x="4774365" y="2663794"/>
            <a:ext cx="1053408" cy="149278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FB154300-C1CE-268C-0B92-F324AA7841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741" r="66136" b="33333"/>
          <a:stretch/>
        </p:blipFill>
        <p:spPr>
          <a:xfrm>
            <a:off x="7937667" y="2924872"/>
            <a:ext cx="1046827" cy="148345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3506B9E-6B01-8203-E150-C5FCFB4FAF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235" r="66678" b="736"/>
          <a:stretch/>
        </p:blipFill>
        <p:spPr>
          <a:xfrm rot="120000">
            <a:off x="9635417" y="2989441"/>
            <a:ext cx="1105152" cy="154947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BF9A900-0F90-815A-DD0F-4C1B41630F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50" t="33183" r="33326" b="34104"/>
          <a:stretch/>
        </p:blipFill>
        <p:spPr>
          <a:xfrm>
            <a:off x="6916148" y="4876398"/>
            <a:ext cx="1092025" cy="150724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4DEED97-CB14-5D06-A4BC-9712F7B2F7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603" b="66586"/>
          <a:stretch/>
        </p:blipFill>
        <p:spPr>
          <a:xfrm>
            <a:off x="2506434" y="2839239"/>
            <a:ext cx="1086382" cy="149278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254503BF-EFD1-088C-0591-A75AC5B60E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717" t="33043" b="33044"/>
          <a:stretch/>
        </p:blipFill>
        <p:spPr>
          <a:xfrm>
            <a:off x="10852363" y="1911655"/>
            <a:ext cx="1196341" cy="167397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E3F59BC-C223-2A3A-0914-47758C6CB4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717" b="66087"/>
          <a:stretch/>
        </p:blipFill>
        <p:spPr>
          <a:xfrm>
            <a:off x="2467678" y="5025494"/>
            <a:ext cx="1086382" cy="152011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B54EA78C-FAC3-CDC9-635E-1B08DE5791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17" r="32800" b="66087"/>
          <a:stretch/>
        </p:blipFill>
        <p:spPr>
          <a:xfrm rot="-240000">
            <a:off x="6792409" y="3063536"/>
            <a:ext cx="1090874" cy="152640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D2DE29C2-1E74-05B9-361B-3787AA6F6B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2753" r="66263" b="33333"/>
          <a:stretch/>
        </p:blipFill>
        <p:spPr>
          <a:xfrm rot="240000">
            <a:off x="342794" y="2788366"/>
            <a:ext cx="1051441" cy="1495063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89D7046F-3332-BF64-1761-EEF5F488DF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333" r="65034" b="32753"/>
          <a:stretch/>
        </p:blipFill>
        <p:spPr>
          <a:xfrm rot="240000">
            <a:off x="8801320" y="1391281"/>
            <a:ext cx="1045236" cy="1433959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FA858B1C-7388-9A61-F598-D5F5D3D9614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5969" b="66666"/>
          <a:stretch/>
        </p:blipFill>
        <p:spPr>
          <a:xfrm rot="-120000">
            <a:off x="1405685" y="3331386"/>
            <a:ext cx="1073395" cy="1487232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CE8C47D1-7857-CECE-45AF-0658A25C0FC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643" t="33334" r="33326" b="33043"/>
          <a:stretch/>
        </p:blipFill>
        <p:spPr>
          <a:xfrm rot="420000">
            <a:off x="9293980" y="5278841"/>
            <a:ext cx="1105152" cy="1544551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40B14F7D-B352-DB06-476B-4FB26FDE17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5307" b="66666"/>
          <a:stretch/>
        </p:blipFill>
        <p:spPr>
          <a:xfrm>
            <a:off x="1325539" y="5025494"/>
            <a:ext cx="1094299" cy="1487232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962E5D63-EFC2-EC43-EEBE-B09A8BD4EF1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5853" b="66377"/>
          <a:stretch/>
        </p:blipFill>
        <p:spPr>
          <a:xfrm>
            <a:off x="211367" y="4838911"/>
            <a:ext cx="1073394" cy="1495063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891F9956-4F1B-5522-6B05-56BE5AF6377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391" t="65797" r="33463"/>
          <a:stretch/>
        </p:blipFill>
        <p:spPr>
          <a:xfrm rot="-360000">
            <a:off x="1773198" y="363049"/>
            <a:ext cx="1047010" cy="148345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2B025E8A-C21C-7847-20DC-3443A68634D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5797" r="65854"/>
          <a:stretch/>
        </p:blipFill>
        <p:spPr>
          <a:xfrm rot="600000">
            <a:off x="5699981" y="4808738"/>
            <a:ext cx="1053591" cy="1492784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04C885B7-F13A-2EB0-4D58-5C16228A0B9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347" r="32554" b="65650"/>
          <a:stretch/>
        </p:blipFill>
        <p:spPr>
          <a:xfrm rot="120000">
            <a:off x="3478174" y="5095823"/>
            <a:ext cx="1092024" cy="1556001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7F783D32-6BE8-D584-5BF6-E271AE5251A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147" t="32897" r="32753" b="32753"/>
          <a:stretch/>
        </p:blipFill>
        <p:spPr>
          <a:xfrm rot="-120000">
            <a:off x="5674292" y="3119361"/>
            <a:ext cx="1053409" cy="1500981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60EEDC3E-F2E9-6729-8E40-1204F6A9680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5900" t="32897" b="32753"/>
          <a:stretch/>
        </p:blipFill>
        <p:spPr>
          <a:xfrm rot="180000">
            <a:off x="4682415" y="4796596"/>
            <a:ext cx="1074693" cy="1531309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C0C7ED81-0EB0-77F2-B543-EE405400F70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6299" b="67150"/>
          <a:stretch/>
        </p:blipFill>
        <p:spPr>
          <a:xfrm rot="-180000">
            <a:off x="10123150" y="252288"/>
            <a:ext cx="1110084" cy="153060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C133038C-D715-BAB7-2B8E-36C28A2D197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249" t="32806" r="33873" b="33519"/>
          <a:stretch/>
        </p:blipFill>
        <p:spPr>
          <a:xfrm rot="-120000">
            <a:off x="553938" y="1149635"/>
            <a:ext cx="1031947" cy="1495063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DA01954-DE03-1C37-1D0F-75E5043389E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248" t="66325" r="33873"/>
          <a:stretch/>
        </p:blipFill>
        <p:spPr>
          <a:xfrm rot="-480000">
            <a:off x="10895492" y="4721791"/>
            <a:ext cx="1110084" cy="1608268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8005C056-6FE1-241B-857D-119963485C8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662" t="683" r="33873" b="66838"/>
          <a:stretch/>
        </p:blipFill>
        <p:spPr>
          <a:xfrm rot="300000">
            <a:off x="8070825" y="5113333"/>
            <a:ext cx="1048286" cy="1483459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79289E7A-85CC-0939-FF14-7BF595137B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r="66263" b="65650"/>
          <a:stretch/>
        </p:blipFill>
        <p:spPr>
          <a:xfrm rot="120000">
            <a:off x="3632695" y="3026047"/>
            <a:ext cx="1059613" cy="15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913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4589016" y="526660"/>
            <a:ext cx="3013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První světová válka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ABC09F7-AD08-3F24-3981-191A100B49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136" b="66074"/>
          <a:stretch/>
        </p:blipFill>
        <p:spPr>
          <a:xfrm>
            <a:off x="1680489" y="1442720"/>
            <a:ext cx="3321302" cy="470662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C4E3914-9A6A-17CD-91BF-AEECC70F34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741" r="66136" b="33333"/>
          <a:stretch/>
        </p:blipFill>
        <p:spPr>
          <a:xfrm>
            <a:off x="7190210" y="1442720"/>
            <a:ext cx="3321302" cy="470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5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4419098" y="526660"/>
            <a:ext cx="3353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Dvě ruské revoluce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CBE7C2D-27E1-430F-B4B9-1A6C2135FC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50" t="33183" r="33326" b="34104"/>
          <a:stretch/>
        </p:blipFill>
        <p:spPr>
          <a:xfrm>
            <a:off x="7173754" y="1542661"/>
            <a:ext cx="3344041" cy="461554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16B4D57-5EF8-2E92-340D-2D48F92FA8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235" r="66678" b="736"/>
          <a:stretch/>
        </p:blipFill>
        <p:spPr>
          <a:xfrm>
            <a:off x="1491493" y="1542661"/>
            <a:ext cx="3292001" cy="461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5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4092893" y="526660"/>
            <a:ext cx="4006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Mladé Československo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EF909333-C93F-9279-C8E2-A7F0F33087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603" b="66586"/>
          <a:stretch/>
        </p:blipFill>
        <p:spPr>
          <a:xfrm>
            <a:off x="1395087" y="1500924"/>
            <a:ext cx="3211566" cy="44129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F98C998-318C-C9EC-D566-9CAB49F1DA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717" t="33043" b="33044"/>
          <a:stretch/>
        </p:blipFill>
        <p:spPr>
          <a:xfrm>
            <a:off x="7585348" y="1500924"/>
            <a:ext cx="3153821" cy="441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359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4678792" y="526660"/>
            <a:ext cx="28344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Situace v Rusku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8C24EDA-8EAE-B755-555A-AD42B530DE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717" b="66087"/>
          <a:stretch/>
        </p:blipFill>
        <p:spPr>
          <a:xfrm>
            <a:off x="1293085" y="1361384"/>
            <a:ext cx="3583952" cy="501482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E9A4C373-0BCB-6A9E-BD06-887CA0241D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17" r="32800" b="66087"/>
          <a:stretch/>
        </p:blipFill>
        <p:spPr>
          <a:xfrm>
            <a:off x="7314963" y="1316512"/>
            <a:ext cx="3583952" cy="50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59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4678792" y="526660"/>
            <a:ext cx="372249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Ruská pomocná akce,</a:t>
            </a:r>
          </a:p>
          <a:p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její náplň a cíl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04F0FC56-2C0C-35E5-9C44-21F16C318C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66263" b="65650"/>
          <a:stretch/>
        </p:blipFill>
        <p:spPr>
          <a:xfrm>
            <a:off x="4852516" y="1948069"/>
            <a:ext cx="3149265" cy="453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748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2672587" y="422001"/>
            <a:ext cx="6846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Ruská pomocná akce,</a:t>
            </a:r>
          </a:p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podpora institucím i jednotlivcům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C43BA99E-A468-36E7-5A77-5051E1D544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753" r="66263" b="33333"/>
          <a:stretch/>
        </p:blipFill>
        <p:spPr>
          <a:xfrm>
            <a:off x="1938867" y="2080603"/>
            <a:ext cx="2806689" cy="39908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0A178D9-3F8F-A5AD-BF50-179B1D6574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3333" r="65034" b="32753"/>
          <a:stretch/>
        </p:blipFill>
        <p:spPr>
          <a:xfrm>
            <a:off x="7446445" y="2080604"/>
            <a:ext cx="2909018" cy="399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245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1962458" y="516885"/>
            <a:ext cx="82670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Situace ruských emigrantů</a:t>
            </a:r>
          </a:p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na konci dvacátých let a v letech třicátých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468C097-0330-540A-67F2-F2A84F19FF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969" b="66666"/>
          <a:stretch/>
        </p:blipFill>
        <p:spPr>
          <a:xfrm>
            <a:off x="937069" y="2436294"/>
            <a:ext cx="2818264" cy="390482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3206986-6FFA-53BA-7060-22D04EAF5E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43" t="33334" r="33326" b="33043"/>
          <a:stretch/>
        </p:blipFill>
        <p:spPr>
          <a:xfrm>
            <a:off x="4674704" y="2436294"/>
            <a:ext cx="2793966" cy="390482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4994DB56-5644-D667-EBD5-7209D03760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307" b="66666"/>
          <a:stretch/>
        </p:blipFill>
        <p:spPr>
          <a:xfrm>
            <a:off x="8388041" y="2436294"/>
            <a:ext cx="2873150" cy="390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64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ovéPole 36">
            <a:extLst>
              <a:ext uri="{FF2B5EF4-FFF2-40B4-BE49-F238E27FC236}">
                <a16:creationId xmlns:a16="http://schemas.microsoft.com/office/drawing/2014/main" id="{EDC6C32D-1FBD-74C7-2DBB-39E2059C1782}"/>
              </a:ext>
            </a:extLst>
          </p:cNvPr>
          <p:cNvSpPr txBox="1"/>
          <p:nvPr/>
        </p:nvSpPr>
        <p:spPr>
          <a:xfrm>
            <a:off x="1962458" y="516885"/>
            <a:ext cx="8267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Skandály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C9D26CDD-055C-ED1D-EBB1-DF1492EB97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797" r="65854"/>
          <a:stretch/>
        </p:blipFill>
        <p:spPr>
          <a:xfrm>
            <a:off x="8415132" y="1890059"/>
            <a:ext cx="2910052" cy="412311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C775C87-380F-B98C-3AAE-D72723E666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391" t="65797" r="33463"/>
          <a:stretch/>
        </p:blipFill>
        <p:spPr>
          <a:xfrm>
            <a:off x="4745354" y="1890060"/>
            <a:ext cx="2910052" cy="412311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E6F8B7A-BDDC-8076-C2F4-9868DB6E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5853" b="66377"/>
          <a:stretch/>
        </p:blipFill>
        <p:spPr>
          <a:xfrm>
            <a:off x="816644" y="1890059"/>
            <a:ext cx="2960226" cy="412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144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636F3D5E9C04E98F4C4786F46EF8F" ma:contentTypeVersion="16" ma:contentTypeDescription="Vytvoří nový dokument" ma:contentTypeScope="" ma:versionID="adb37519f2fc17f6824733c73f1d2c0e">
  <xsd:schema xmlns:xsd="http://www.w3.org/2001/XMLSchema" xmlns:xs="http://www.w3.org/2001/XMLSchema" xmlns:p="http://schemas.microsoft.com/office/2006/metadata/properties" xmlns:ns2="3b9ae00f-3c6c-4d99-b507-e9c977e7f309" xmlns:ns3="c3f6972f-71fb-4799-a108-4c614cc5a532" targetNamespace="http://schemas.microsoft.com/office/2006/metadata/properties" ma:root="true" ma:fieldsID="0237eb667216d83cdb45d18299570b98" ns2:_="" ns3:_="">
    <xsd:import namespace="3b9ae00f-3c6c-4d99-b507-e9c977e7f309"/>
    <xsd:import namespace="c3f6972f-71fb-4799-a108-4c614cc5a5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9ae00f-3c6c-4d99-b507-e9c977e7f3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Značky obrázků" ma:readOnly="false" ma:fieldId="{5cf76f15-5ced-4ddc-b409-7134ff3c332f}" ma:taxonomyMulti="true" ma:sspId="05144c32-5194-445f-8fa8-b47f4d440b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f6972f-71fb-4799-a108-4c614cc5a53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52d2cb0-510b-414c-b3ca-e476fd347fc8}" ma:internalName="TaxCatchAll" ma:showField="CatchAllData" ma:web="c3f6972f-71fb-4799-a108-4c614cc5a5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b9ae00f-3c6c-4d99-b507-e9c977e7f309">
      <Terms xmlns="http://schemas.microsoft.com/office/infopath/2007/PartnerControls"/>
    </lcf76f155ced4ddcb4097134ff3c332f>
    <TaxCatchAll xmlns="c3f6972f-71fb-4799-a108-4c614cc5a532" xsi:nil="true"/>
  </documentManagement>
</p:properties>
</file>

<file path=customXml/itemProps1.xml><?xml version="1.0" encoding="utf-8"?>
<ds:datastoreItem xmlns:ds="http://schemas.openxmlformats.org/officeDocument/2006/customXml" ds:itemID="{91F55852-260A-4565-BC92-27468C76C3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9ae00f-3c6c-4d99-b507-e9c977e7f309"/>
    <ds:schemaRef ds:uri="c3f6972f-71fb-4799-a108-4c614cc5a53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B8B876-DD7F-459C-A98E-CC0A1319AD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FBA614-C850-42EB-84A7-C24C9CFA05A0}">
  <ds:schemaRefs>
    <ds:schemaRef ds:uri="http://purl.org/dc/terms/"/>
    <ds:schemaRef ds:uri="c3f6972f-71fb-4799-a108-4c614cc5a532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3b9ae00f-3c6c-4d99-b507-e9c977e7f30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1569</Words>
  <Application>Microsoft Office PowerPoint</Application>
  <PresentationFormat>Širokoúhlá obrazovka</PresentationFormat>
  <Paragraphs>120</Paragraphs>
  <Slides>13</Slides>
  <Notes>13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Ivan Foletti</dc:creator>
  <cp:lastModifiedBy>Markéta Kulhánková</cp:lastModifiedBy>
  <cp:revision>4</cp:revision>
  <dcterms:created xsi:type="dcterms:W3CDTF">2022-01-18T08:52:57Z</dcterms:created>
  <dcterms:modified xsi:type="dcterms:W3CDTF">2023-01-26T09:36:13Z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0x010100C26636F3D5E9C04E98F4C4786F46EF8F</vt:lpwstr>
  </property>
  <property fmtid="{D5CDD505-2E9C-101B-9397-08002B2CF9AE}" pid="3" name="MediaServiceImageTags">
    <vt:lpwstr/>
  </property>
</Properties>
</file>