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7"/>
  </p:notesMasterIdLst>
  <p:sldIdLst>
    <p:sldId id="257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12192000" cy="6858000"/>
  <p:notesSz cx="6858000" cy="9144000"/>
  <p:defaultTextStyle>
    <a:defPPr>
      <a:defRPr lang="cs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/>
    <p:restoredTop sz="94590"/>
  </p:normalViewPr>
  <p:slideViewPr>
    <p:cSldViewPr snapToGrid="0">
      <p:cViewPr varScale="1">
        <p:scale>
          <a:sx n="108" d="100"/>
          <a:sy n="108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7F3AC-4D2F-ED48-9E2D-225F37E38223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34FC-962B-E242-B658-30F99F685A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066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1F34FC-962B-E242-B658-30F99F685A1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679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FD6761-7CEB-F2CF-FA60-C202B8490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1AA8A0C-86E8-3E46-4D8C-F75D10946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BB1C75D-FC68-ACCB-E71C-68EC8EE1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DE3B49-40A7-7847-968B-9C95C78AC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AC546A-50D8-33EF-B47D-314E7D9BF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610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63ED8F-5797-C50F-1C0E-F424AC4A4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826EF19-6138-8B36-886A-C5F1A25ADC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F2DA5D1-C825-1E3E-77A7-C62496888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C983464-1CD5-1DA6-40FA-97958ED1D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9B013C-B150-CD65-A279-C09A85C9E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2905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646AB77-FBC4-EAD9-87AB-4A5063332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8E1D82F-FD25-B04B-037B-276ECC7E8E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1FCF567-5A47-683A-8581-B05D73456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56FA8BA-9B03-3006-419F-8052EE392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CEB1E96-A0F4-F29F-B210-8B3E2149B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4988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A9AD4BF-B25B-E481-737E-284F5B442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C928C1-5271-BA03-2952-48C331753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CE05E5-8942-A8F8-7502-EE31AFE6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FB04B86-CD07-A161-DF13-6F6680DA9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E7DF7D7-2C2A-1C46-1E3A-CAECE3882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581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52FF81-A811-CFD5-434D-5A07E8D49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436551F-799D-4340-A8DA-94214B0C0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57C4CA-1A68-5D5D-00E7-CB46E1000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C9B4547-0F06-012A-75B3-1CFEC6706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4AC5D4B-67BD-93C3-7F22-AB2E36E5D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531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6B9F51-D99B-E775-9A4C-C214CC63F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AC95741-BA90-6DDB-4208-839B1F5160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F2B4FAC-A907-1840-C43C-FAFC40742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97D976F-8F54-9E00-E4E9-81F52950E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0908391-75B4-FF5D-9D50-DFBE3A6B8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F6DE3DF-3A04-D44A-49D4-477B09F5A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965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ED22A46-4E58-2A83-3572-2B889D78B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4BD4CEA-81F6-CF1C-E2E8-E01B391A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A958CDA-8EB5-BB6F-8BE5-75BE4DC27F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4E6D9D8C-BDDB-D716-BB4B-8C513D0471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6FF92948-F26B-52B2-8243-7A53AE77C6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756CAD7-162B-ECEF-025E-9B6DB021D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D75EE4F-5E67-D1A5-705B-D5E6EF5C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00287A5-A300-E852-876D-6A7D6823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748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F3B5C7-582E-41CF-7F9C-B92B2F411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4534CBD-6A78-479F-D6ED-A537143E4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5E17D573-D4F3-1EFE-3986-DBC9E0B7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5CD4FCE-5DAB-C64C-2A3E-59E264D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8989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C131D7F-A308-E3B4-7E72-E23E595D2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2F216F3-C921-1601-4F78-D2691B1D7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9FF9F02-435F-A721-B3B8-B8252C099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1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89732E-4210-E064-9440-9939A6E0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EAD4FB-3CED-3BC0-A35D-F6108F469D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49E9B14-45C2-728F-C6CC-22B50FC0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17CCD4C-E5B5-9F36-1CCB-FB567AD8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CA374E-51B8-1D5C-6AB3-497863928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19F581C-5550-4860-1C19-1C391F311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129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3DD186-0C51-3242-9179-5689EE95D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1EA05BF-206D-E3A8-CCE0-492263E3C5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568029C-47DD-7B53-0F1D-376890910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C5F778B-F56F-9148-A313-FB64DBD0C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8EA2279-B687-C2F9-5FBA-F7F858682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ED8C18D-BD7D-96AE-71A8-083CD00F6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040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B781FBC2-7EF8-70DE-E2F9-40AE7A479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1E0A2B-0E86-D14B-AD5D-BC584947B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054E4A4-A354-27B0-76A6-C3E61A458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F4B94-127C-D54A-A027-41B21AD19011}" type="datetimeFigureOut">
              <a:rPr lang="cs-CZ" smtClean="0"/>
              <a:t>26.01.2023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3DC874D-7989-3599-4D5D-4A9048D1B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0E4BBB8-6B49-10B5-2465-0BEB6F78D5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31CE6-9287-FC4E-9FC8-C82B059E76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2144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B5C04D13-0E71-8E47-E681-2D4909CC477D}"/>
              </a:ext>
            </a:extLst>
          </p:cNvPr>
          <p:cNvSpPr txBox="1"/>
          <p:nvPr/>
        </p:nvSpPr>
        <p:spPr>
          <a:xfrm>
            <a:off x="3091876" y="1280160"/>
            <a:ext cx="60590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Debata nad texty:</a:t>
            </a:r>
          </a:p>
          <a:p>
            <a:endParaRPr lang="cs-CZ" dirty="0"/>
          </a:p>
          <a:p>
            <a:r>
              <a:rPr lang="cs-CZ" dirty="0"/>
              <a:t>Přečtěte si článek a zkuste odpovědět na otázky:</a:t>
            </a:r>
          </a:p>
          <a:p>
            <a:r>
              <a:rPr lang="cs-CZ" dirty="0"/>
              <a:t>– o čem článek je (stručně, ve dvou větách)</a:t>
            </a:r>
          </a:p>
          <a:p>
            <a:r>
              <a:rPr lang="cs-CZ" dirty="0"/>
              <a:t>– jaký je kontext, v němž článek vznikl</a:t>
            </a:r>
          </a:p>
          <a:p>
            <a:r>
              <a:rPr lang="cs-CZ" dirty="0"/>
              <a:t>– jak autor při psaní textu postupuje</a:t>
            </a:r>
          </a:p>
          <a:p>
            <a:r>
              <a:rPr lang="cs-CZ" dirty="0"/>
              <a:t>– jak se autor vyjadřuje o emigrantech a o Ruské pomocné akci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5532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7BF2BF9A-4731-B1A0-2D72-DE7EDDB89351}"/>
              </a:ext>
            </a:extLst>
          </p:cNvPr>
          <p:cNvSpPr txBox="1"/>
          <p:nvPr/>
        </p:nvSpPr>
        <p:spPr>
          <a:xfrm>
            <a:off x="4743450" y="5983068"/>
            <a:ext cx="7291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Autor představuje emigranty jako nemorální a nebezpečné pro společnost.</a:t>
            </a:r>
          </a:p>
          <a:p>
            <a:r>
              <a:rPr lang="cs-CZ" b="1" dirty="0"/>
              <a:t>Chce vyvolat pobouření.</a:t>
            </a:r>
            <a:r>
              <a:rPr lang="cs-CZ" dirty="0"/>
              <a:t> </a:t>
            </a:r>
          </a:p>
        </p:txBody>
      </p:sp>
      <p:pic>
        <p:nvPicPr>
          <p:cNvPr id="2" name="Obrázek 1" descr="Obsah obrázku text&#10;&#10;Popis byl vytvořen automaticky">
            <a:extLst>
              <a:ext uri="{FF2B5EF4-FFF2-40B4-BE49-F238E27FC236}">
                <a16:creationId xmlns:a16="http://schemas.microsoft.com/office/drawing/2014/main" id="{47ED14BF-99AF-CE30-79CB-50E81B8017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7" t="5129" r="-2877" b="493"/>
          <a:stretch/>
        </p:blipFill>
        <p:spPr>
          <a:xfrm>
            <a:off x="290512" y="228601"/>
            <a:ext cx="4965700" cy="5465623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F60BAC71-BF14-61E8-78C8-88FDA0DA6FCC}"/>
              </a:ext>
            </a:extLst>
          </p:cNvPr>
          <p:cNvSpPr txBox="1"/>
          <p:nvPr/>
        </p:nvSpPr>
        <p:spPr>
          <a:xfrm>
            <a:off x="6096000" y="333375"/>
            <a:ext cx="5805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článek pojednává o podvodu a únosu dívek</a:t>
            </a:r>
          </a:p>
          <a:p>
            <a:endParaRPr lang="cs-CZ" dirty="0"/>
          </a:p>
          <a:p>
            <a:r>
              <a:rPr lang="cs-CZ" dirty="0"/>
              <a:t>– skandální titulek</a:t>
            </a:r>
          </a:p>
          <a:p>
            <a:endParaRPr lang="cs-CZ" dirty="0"/>
          </a:p>
          <a:p>
            <a:r>
              <a:rPr lang="cs-CZ" dirty="0"/>
              <a:t>– použití závorek „ubohý emigrant“,</a:t>
            </a:r>
          </a:p>
          <a:p>
            <a:r>
              <a:rPr lang="cs-CZ" dirty="0"/>
              <a:t>„ubozí, trpící emigranti“ – ironie, zpochybnění</a:t>
            </a:r>
          </a:p>
          <a:p>
            <a:endParaRPr lang="cs-CZ" dirty="0"/>
          </a:p>
          <a:p>
            <a:r>
              <a:rPr lang="cs-CZ" dirty="0"/>
              <a:t>– „potloukají se“ negativně zabarveno</a:t>
            </a:r>
          </a:p>
          <a:p>
            <a:endParaRPr lang="cs-CZ" dirty="0"/>
          </a:p>
          <a:p>
            <a:r>
              <a:rPr lang="cs-CZ" dirty="0"/>
              <a:t>– opozice</a:t>
            </a:r>
          </a:p>
          <a:p>
            <a:r>
              <a:rPr lang="cs-CZ" dirty="0"/>
              <a:t>carští úředníci a aristokracie, kteří si žili dobře</a:t>
            </a:r>
          </a:p>
          <a:p>
            <a:r>
              <a:rPr lang="cs-CZ" dirty="0"/>
              <a:t>x</a:t>
            </a:r>
          </a:p>
          <a:p>
            <a:r>
              <a:rPr lang="cs-CZ" dirty="0"/>
              <a:t>Ruský lid, tvrdě pracující</a:t>
            </a:r>
          </a:p>
          <a:p>
            <a:endParaRPr lang="cs-CZ" dirty="0"/>
          </a:p>
          <a:p>
            <a:r>
              <a:rPr lang="cs-CZ" dirty="0"/>
              <a:t>– nepodložené tvrzení:</a:t>
            </a:r>
          </a:p>
          <a:p>
            <a:r>
              <a:rPr lang="cs-CZ" dirty="0"/>
              <a:t>Carští úředníci byli zvyklí žít z práce ruského lidu – </a:t>
            </a:r>
            <a:r>
              <a:rPr lang="cs-CZ" i="1" dirty="0"/>
              <a:t>z toho vyplývá</a:t>
            </a:r>
            <a:r>
              <a:rPr lang="cs-CZ" dirty="0"/>
              <a:t>, že nebudou poctivě pracovat ani emigranti</a:t>
            </a:r>
          </a:p>
          <a:p>
            <a:endParaRPr lang="cs-CZ" dirty="0"/>
          </a:p>
          <a:p>
            <a:r>
              <a:rPr lang="cs-CZ" dirty="0"/>
              <a:t>– autor uvádí jeden příklad, který vztahuje na všechny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7538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, noviny&#10;&#10;Popis byl vytvořen automaticky">
            <a:extLst>
              <a:ext uri="{FF2B5EF4-FFF2-40B4-BE49-F238E27FC236}">
                <a16:creationId xmlns:a16="http://schemas.microsoft.com/office/drawing/2014/main" id="{31889AAE-958F-2C0B-28C3-74386682B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5"/>
            <a:ext cx="6877338" cy="5511166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10CDC2B4-B8F0-9A5D-2062-2487A45EEE2C}"/>
              </a:ext>
            </a:extLst>
          </p:cNvPr>
          <p:cNvSpPr txBox="1"/>
          <p:nvPr/>
        </p:nvSpPr>
        <p:spPr>
          <a:xfrm>
            <a:off x="7443789" y="142875"/>
            <a:ext cx="451485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článek obhajuje emigranty před útoky </a:t>
            </a:r>
          </a:p>
          <a:p>
            <a:r>
              <a:rPr lang="cs-CZ" dirty="0"/>
              <a:t>Rudého práva a útočí na bolševiky</a:t>
            </a:r>
          </a:p>
          <a:p>
            <a:endParaRPr lang="cs-CZ" dirty="0"/>
          </a:p>
          <a:p>
            <a:r>
              <a:rPr lang="cs-CZ" dirty="0"/>
              <a:t>– sugestivní titulek (i podtitul)</a:t>
            </a:r>
          </a:p>
          <a:p>
            <a:r>
              <a:rPr lang="cs-CZ" dirty="0"/>
              <a:t>„žoldnéři katů lační po krvi“</a:t>
            </a:r>
          </a:p>
          <a:p>
            <a:endParaRPr lang="cs-CZ" dirty="0"/>
          </a:p>
          <a:p>
            <a:r>
              <a:rPr lang="cs-CZ" dirty="0"/>
              <a:t>– emigranty označuje jako „ruské bratry“, „nejubožejší z ubohých“</a:t>
            </a:r>
          </a:p>
          <a:p>
            <a:endParaRPr lang="cs-CZ" dirty="0"/>
          </a:p>
          <a:p>
            <a:r>
              <a:rPr lang="cs-CZ" dirty="0"/>
              <a:t>– zdůrazněný odstavec</a:t>
            </a:r>
          </a:p>
          <a:p>
            <a:r>
              <a:rPr lang="cs-CZ" dirty="0"/>
              <a:t>vděčnost, splacení dluhu, mravní povinnost pomoci Slovanům</a:t>
            </a:r>
          </a:p>
          <a:p>
            <a:endParaRPr lang="cs-CZ" dirty="0"/>
          </a:p>
          <a:p>
            <a:r>
              <a:rPr lang="cs-CZ" dirty="0"/>
              <a:t>– o bolševicích a jejich podporovatelích se vyjadřuje expresivně negativně: </a:t>
            </a:r>
          </a:p>
          <a:p>
            <a:r>
              <a:rPr lang="cs-CZ" dirty="0"/>
              <a:t>„surový útok“, „surovost, nelidskost, necitelnost“, „temné účely“, bolševická individua“, „bolševičtí zločinci“. Jsou nemorální a také nebezpeční, protože provádějí špionáž.</a:t>
            </a:r>
          </a:p>
          <a:p>
            <a:endParaRPr lang="cs-CZ" dirty="0"/>
          </a:p>
          <a:p>
            <a:r>
              <a:rPr lang="cs-CZ" dirty="0"/>
              <a:t>– článek vyšel v Národních listech podporovaných Karlem Kramářem, významným zastáncem ruské emigrace</a:t>
            </a:r>
          </a:p>
          <a:p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636E6DC-6746-C4D6-DFD7-26373B01F49C}"/>
              </a:ext>
            </a:extLst>
          </p:cNvPr>
          <p:cNvSpPr txBox="1"/>
          <p:nvPr/>
        </p:nvSpPr>
        <p:spPr>
          <a:xfrm>
            <a:off x="1" y="5915025"/>
            <a:ext cx="6877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Autor chce čtenáře přesvědčit o prolhanosti bolševiků a o nebezpečí, které představují pro Československo. Chce ve čtenáři probudit vděčnost a soucit k emigrantům.</a:t>
            </a:r>
          </a:p>
        </p:txBody>
      </p:sp>
    </p:spTree>
    <p:extLst>
      <p:ext uri="{BB962C8B-B14F-4D97-AF65-F5344CB8AC3E}">
        <p14:creationId xmlns:p14="http://schemas.microsoft.com/office/powerpoint/2010/main" val="3507417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CAF1DB1C-811D-11DC-E8A7-3C84652F8FB2}"/>
              </a:ext>
            </a:extLst>
          </p:cNvPr>
          <p:cNvSpPr txBox="1"/>
          <p:nvPr/>
        </p:nvSpPr>
        <p:spPr>
          <a:xfrm>
            <a:off x="1231392" y="1310372"/>
            <a:ext cx="833932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1800" i="1" u="sng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Negativní narativy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Negativní narativy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o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uprchlí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cích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H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zpečnostní obavy (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migranti jsou nebezpeční a nemorální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/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Ekonomické obavy 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(E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migranti jsou vypočítaví a nevděční, dojde k přetížení sociálního systému státu, berou práci domácím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cs-CH" sz="18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Pohrdání, výsměch (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Emigranti jsou loseři a ztroskotanci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Negativní narativy 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vlastní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vládě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/ elit</a:t>
            </a:r>
            <a:r>
              <a:rPr lang="cs-CZ" sz="18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ách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/ společnosti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nstituce a elity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vlastního státu jsou neschopné a nestarají se o vlastní lidi.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Ekonomický systém má o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mezené možnosti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H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142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7677292C-816C-1C18-C958-EC58D7F5D27D}"/>
              </a:ext>
            </a:extLst>
          </p:cNvPr>
          <p:cNvSpPr txBox="1"/>
          <p:nvPr/>
        </p:nvSpPr>
        <p:spPr>
          <a:xfrm>
            <a:off x="914400" y="712964"/>
            <a:ext cx="948537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H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H" sz="1800" i="1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Pozitivní narativy 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ozitivní narativy vůči uprchlíkům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Obdiv a vděčnost (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Emigranti jsou hrdinové či mučedníci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Účast carského Ruska ve válce proti Rakousku-Uhersku pomohla ke vzniku Československa.)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Naděje a investice do budoucna (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Emigranti jsou naděje budoucího Ruska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Pozitivní hodnocení chování emigrantů v Československu (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Emigranti jsou vděční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pracovití a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aktivní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H" sz="18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Pozitivní 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narativy 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vlastní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vládě</a:t>
            </a:r>
            <a:r>
              <a:rPr lang="cs-CH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/ elit</a:t>
            </a:r>
            <a:r>
              <a:rPr lang="cs-CZ" sz="18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ách</a:t>
            </a:r>
            <a:r>
              <a:rPr lang="cs-CZ" sz="18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/ společnosti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Československo je štědré a pomáhá lidem v nouzi.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Československo pomáhá bratrům Slovanům.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Československá vláda je prozíravá (RPA je politická investice do budoucna.)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Československo 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 vděčné 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carskému </a:t>
            </a:r>
            <a:r>
              <a:rPr lang="cs-CH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Rusku za pomoc v získání samostatnosti</a:t>
            </a:r>
            <a:r>
              <a:rPr lang="cs-CZ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cs-CH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958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&#10;&#10;Popis byl vytvořen automaticky">
            <a:extLst>
              <a:ext uri="{FF2B5EF4-FFF2-40B4-BE49-F238E27FC236}">
                <a16:creationId xmlns:a16="http://schemas.microsoft.com/office/drawing/2014/main" id="{22E9CAC8-7A3A-DBA2-6BEB-5E993323A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39" y="532765"/>
            <a:ext cx="6752023" cy="3796348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89E62F38-183D-4270-ADC6-F29974302536}"/>
              </a:ext>
            </a:extLst>
          </p:cNvPr>
          <p:cNvSpPr txBox="1"/>
          <p:nvPr/>
        </p:nvSpPr>
        <p:spPr>
          <a:xfrm>
            <a:off x="7843838" y="117693"/>
            <a:ext cx="418623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text pojednává o najímání dělníků-emigrantů na opravu silnice</a:t>
            </a:r>
          </a:p>
          <a:p>
            <a:endParaRPr lang="cs-CZ" dirty="0"/>
          </a:p>
          <a:p>
            <a:r>
              <a:rPr lang="cs-CZ" dirty="0"/>
              <a:t>– kontext: hospodářská krize, velká nezaměstnanost</a:t>
            </a:r>
          </a:p>
          <a:p>
            <a:endParaRPr lang="cs-CZ" dirty="0"/>
          </a:p>
          <a:p>
            <a:r>
              <a:rPr lang="cs-CZ" dirty="0"/>
              <a:t>– titulek: slovosled dělá titulek zabarveným. Pro emigranty je, ale pro jiné není!</a:t>
            </a:r>
          </a:p>
          <a:p>
            <a:endParaRPr lang="cs-CZ" dirty="0"/>
          </a:p>
          <a:p>
            <a:r>
              <a:rPr lang="cs-CZ" dirty="0"/>
              <a:t>– autor udává osobní informace:</a:t>
            </a:r>
          </a:p>
          <a:p>
            <a:r>
              <a:rPr lang="cs-CZ" dirty="0"/>
              <a:t>	o sídle</a:t>
            </a:r>
          </a:p>
          <a:p>
            <a:r>
              <a:rPr lang="cs-CZ" dirty="0"/>
              <a:t>	jméno ing. Dolného</a:t>
            </a:r>
          </a:p>
          <a:p>
            <a:r>
              <a:rPr lang="cs-CZ" dirty="0"/>
              <a:t>	o výši platu hlídače</a:t>
            </a:r>
          </a:p>
          <a:p>
            <a:endParaRPr lang="cs-CZ" dirty="0"/>
          </a:p>
          <a:p>
            <a:r>
              <a:rPr lang="cs-CZ" dirty="0"/>
              <a:t>– opozice: zdejší hladoví </a:t>
            </a:r>
            <a:r>
              <a:rPr lang="cs-CZ" dirty="0" err="1"/>
              <a:t>x</a:t>
            </a:r>
            <a:r>
              <a:rPr lang="cs-CZ" dirty="0"/>
              <a:t> běženci mají práci</a:t>
            </a:r>
          </a:p>
          <a:p>
            <a:endParaRPr lang="cs-CZ" dirty="0"/>
          </a:p>
          <a:p>
            <a:r>
              <a:rPr lang="cs-CZ" dirty="0"/>
              <a:t>– práci dávají emigrantům nepřátelé dělníků</a:t>
            </a:r>
          </a:p>
          <a:p>
            <a:endParaRPr lang="cs-CZ" dirty="0"/>
          </a:p>
          <a:p>
            <a:r>
              <a:rPr lang="cs-CZ" dirty="0"/>
              <a:t>– článek vyšel v Rudém právu, komunistických novinách, naladěných protivládně a proti emigrantům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FD472D7-4F9D-F1F4-14B4-2B9C335F559B}"/>
              </a:ext>
            </a:extLst>
          </p:cNvPr>
          <p:cNvSpPr txBox="1"/>
          <p:nvPr/>
        </p:nvSpPr>
        <p:spPr>
          <a:xfrm>
            <a:off x="434339" y="4600650"/>
            <a:ext cx="6443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Autor se vyjadřuje o emigrantech negativně, podle něj berou práci místním a pomáhají těm, kteří jsou proti dělníkům.</a:t>
            </a:r>
          </a:p>
        </p:txBody>
      </p:sp>
    </p:spTree>
    <p:extLst>
      <p:ext uri="{BB962C8B-B14F-4D97-AF65-F5344CB8AC3E}">
        <p14:creationId xmlns:p14="http://schemas.microsoft.com/office/powerpoint/2010/main" val="1936401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noviny&#10;&#10;Popis byl vytvořen automaticky">
            <a:extLst>
              <a:ext uri="{FF2B5EF4-FFF2-40B4-BE49-F238E27FC236}">
                <a16:creationId xmlns:a16="http://schemas.microsoft.com/office/drawing/2014/main" id="{F0C3FA84-6C6F-5CB3-3BD8-F073313A6A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82"/>
          <a:stretch/>
        </p:blipFill>
        <p:spPr>
          <a:xfrm>
            <a:off x="607243" y="164782"/>
            <a:ext cx="3779818" cy="2535556"/>
          </a:xfrm>
          <a:prstGeom prst="rect">
            <a:avLst/>
          </a:prstGeom>
        </p:spPr>
      </p:pic>
      <p:pic>
        <p:nvPicPr>
          <p:cNvPr id="4" name="Obrázek 3" descr="Obsah obrázku text, noviny&#10;&#10;Popis byl vytvořen automaticky">
            <a:extLst>
              <a:ext uri="{FF2B5EF4-FFF2-40B4-BE49-F238E27FC236}">
                <a16:creationId xmlns:a16="http://schemas.microsoft.com/office/drawing/2014/main" id="{3EA4DD8B-4ACD-ABC2-E8D8-7156AE6949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6"/>
          <a:stretch/>
        </p:blipFill>
        <p:spPr>
          <a:xfrm>
            <a:off x="607243" y="3128963"/>
            <a:ext cx="3893116" cy="372903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12972540-A220-CEC8-D463-559DE7FC1566}"/>
              </a:ext>
            </a:extLst>
          </p:cNvPr>
          <p:cNvSpPr txBox="1"/>
          <p:nvPr/>
        </p:nvSpPr>
        <p:spPr>
          <a:xfrm>
            <a:off x="828677" y="2700338"/>
            <a:ext cx="670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…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42DC6-1DE7-E430-1639-4FCD778FD540}"/>
              </a:ext>
            </a:extLst>
          </p:cNvPr>
          <p:cNvSpPr txBox="1"/>
          <p:nvPr/>
        </p:nvSpPr>
        <p:spPr>
          <a:xfrm>
            <a:off x="5257800" y="197346"/>
            <a:ext cx="647223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text představuje vědecký sborník ruských chemiků v Praze</a:t>
            </a:r>
          </a:p>
          <a:p>
            <a:endParaRPr lang="cs-CZ" dirty="0"/>
          </a:p>
          <a:p>
            <a:r>
              <a:rPr lang="cs-CZ" dirty="0"/>
              <a:t>– při popisu sborníku používá kladné hodnotící výrazy: „krásně“, „zdařilými“, „bohatého“</a:t>
            </a:r>
          </a:p>
          <a:p>
            <a:endParaRPr lang="cs-CZ" dirty="0"/>
          </a:p>
          <a:p>
            <a:r>
              <a:rPr lang="cs-CZ" dirty="0"/>
              <a:t>– pozitivně se vyjadřuje o ruských studentech: „pilná práce“, „odborná zdatnost“, „vděčně vzpomínat“</a:t>
            </a:r>
          </a:p>
          <a:p>
            <a:endParaRPr lang="cs-CZ" dirty="0"/>
          </a:p>
          <a:p>
            <a:r>
              <a:rPr lang="cs-CZ" dirty="0"/>
              <a:t>– zmiňuje politické autority: Masaryka, Beneše, rektora univerzity…</a:t>
            </a:r>
          </a:p>
          <a:p>
            <a:r>
              <a:rPr lang="cs-CZ" dirty="0"/>
              <a:t>a jejich podporu ruským studentům</a:t>
            </a:r>
          </a:p>
          <a:p>
            <a:endParaRPr lang="cs-CZ" dirty="0"/>
          </a:p>
          <a:p>
            <a:r>
              <a:rPr lang="cs-CZ" dirty="0"/>
              <a:t>– o chování československé republiky / československého národa se zmiňuje slovy: „přijala“, „přátelsky pozval“, „bratrsky přijal“</a:t>
            </a:r>
          </a:p>
          <a:p>
            <a:endParaRPr lang="cs-CZ" dirty="0"/>
          </a:p>
          <a:p>
            <a:r>
              <a:rPr lang="cs-CZ" dirty="0"/>
              <a:t>– RPA označuje jako úspěch</a:t>
            </a:r>
          </a:p>
          <a:p>
            <a:endParaRPr lang="cs-CZ" dirty="0"/>
          </a:p>
          <a:p>
            <a:r>
              <a:rPr lang="cs-CZ" dirty="0"/>
              <a:t>– článek vyšel v r. 1925 v Lidových novinách, které podporovaly vládní politiku</a:t>
            </a:r>
          </a:p>
          <a:p>
            <a:endParaRPr lang="cs-CZ" dirty="0"/>
          </a:p>
          <a:p>
            <a:r>
              <a:rPr lang="cs-CZ" b="1" dirty="0"/>
              <a:t>Autor se vyjadřuje o emigrantech pozitivně: Jsou vděční, aktivní, vědecky úspěšní a jsou nadějí budoucího Ruska.</a:t>
            </a:r>
          </a:p>
          <a:p>
            <a:r>
              <a:rPr lang="cs-CZ" b="1" dirty="0"/>
              <a:t>Ruská pomocná akce je projev štědrosti (humanismu), je úspěšná, funguje.</a:t>
            </a:r>
          </a:p>
        </p:txBody>
      </p:sp>
    </p:spTree>
    <p:extLst>
      <p:ext uri="{BB962C8B-B14F-4D97-AF65-F5344CB8AC3E}">
        <p14:creationId xmlns:p14="http://schemas.microsoft.com/office/powerpoint/2010/main" val="349304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&#10;&#10;Popis byl vytvořen automaticky">
            <a:extLst>
              <a:ext uri="{FF2B5EF4-FFF2-40B4-BE49-F238E27FC236}">
                <a16:creationId xmlns:a16="http://schemas.microsoft.com/office/drawing/2014/main" id="{EAAFBFDF-D7D5-9585-3073-250EFA1F6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79" y="469265"/>
            <a:ext cx="3739515" cy="591947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D915F59-C599-9FE9-5541-23614410EAE0}"/>
              </a:ext>
            </a:extLst>
          </p:cNvPr>
          <p:cNvSpPr txBox="1"/>
          <p:nvPr/>
        </p:nvSpPr>
        <p:spPr>
          <a:xfrm>
            <a:off x="5293996" y="469265"/>
            <a:ext cx="614362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text představuje chystanou pomocnou akci pro ruské uprchlíky</a:t>
            </a:r>
          </a:p>
          <a:p>
            <a:endParaRPr lang="cs-CZ" dirty="0"/>
          </a:p>
          <a:p>
            <a:r>
              <a:rPr lang="cs-CZ" dirty="0"/>
              <a:t>– titulek: slovo „velkolepý“ – poukazuje na štědrost </a:t>
            </a:r>
          </a:p>
          <a:p>
            <a:endParaRPr lang="cs-CZ" dirty="0"/>
          </a:p>
          <a:p>
            <a:r>
              <a:rPr lang="cs-CZ" dirty="0"/>
              <a:t>– autor zmiňuje, že má „dobrý pramen“, ale neuvádí přesně, kdo to je</a:t>
            </a:r>
          </a:p>
          <a:p>
            <a:endParaRPr lang="cs-CZ" dirty="0"/>
          </a:p>
          <a:p>
            <a:r>
              <a:rPr lang="cs-CZ" dirty="0"/>
              <a:t>– zdůraznění apolitičnosti a zajištění kontroly českými úřady</a:t>
            </a:r>
          </a:p>
          <a:p>
            <a:endParaRPr lang="cs-CZ" dirty="0"/>
          </a:p>
          <a:p>
            <a:r>
              <a:rPr lang="cs-CZ" dirty="0"/>
              <a:t>– vizuální zvýraznění konkrétních institucí (mohou být zajímavé i pro československé čtenáře)</a:t>
            </a:r>
          </a:p>
          <a:p>
            <a:endParaRPr lang="cs-CZ" dirty="0"/>
          </a:p>
          <a:p>
            <a:r>
              <a:rPr lang="cs-CZ" dirty="0"/>
              <a:t>– akci nazývá jako humánní a slovanskou. Odvolává se tak na mezilidskou pomoc a soucit a na slovanské bratrství</a:t>
            </a:r>
          </a:p>
          <a:p>
            <a:endParaRPr lang="cs-CZ" dirty="0"/>
          </a:p>
          <a:p>
            <a:r>
              <a:rPr lang="cs-CZ" dirty="0"/>
              <a:t>– o potřebné finanční podpoře se zmiňuje až na konec</a:t>
            </a:r>
          </a:p>
          <a:p>
            <a:endParaRPr lang="cs-CZ" dirty="0"/>
          </a:p>
          <a:p>
            <a:endParaRPr lang="cs-CZ" dirty="0"/>
          </a:p>
          <a:p>
            <a:r>
              <a:rPr lang="cs-CZ" b="1" dirty="0"/>
              <a:t>Autor popisuje pomocnou akci jako velkolepou, humánní a slovanskou. A právě humánností a slovanstvím ospravedlňuje značné výdaje.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918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, noviny&#10;&#10;Popis byl vytvořen automaticky">
            <a:extLst>
              <a:ext uri="{FF2B5EF4-FFF2-40B4-BE49-F238E27FC236}">
                <a16:creationId xmlns:a16="http://schemas.microsoft.com/office/drawing/2014/main" id="{09CE5B85-60A6-78CF-44F7-5D67FD23A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52399"/>
            <a:ext cx="6867471" cy="5462588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481BE7D0-FBBF-0E2D-29D1-07621CACB1CF}"/>
              </a:ext>
            </a:extLst>
          </p:cNvPr>
          <p:cNvSpPr txBox="1"/>
          <p:nvPr/>
        </p:nvSpPr>
        <p:spPr>
          <a:xfrm>
            <a:off x="8129588" y="344536"/>
            <a:ext cx="37861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text informuje o následcích atentátu a o podezření, že vrah byl bolševickým agentem</a:t>
            </a:r>
          </a:p>
          <a:p>
            <a:endParaRPr lang="cs-CZ" dirty="0"/>
          </a:p>
          <a:p>
            <a:r>
              <a:rPr lang="cs-CZ" dirty="0"/>
              <a:t>– chytlavý nadpis: „Záhady vraha…“ podnadpis: „… </a:t>
            </a:r>
            <a:r>
              <a:rPr lang="cs-CZ" dirty="0" err="1"/>
              <a:t>Gorgulov</a:t>
            </a:r>
            <a:r>
              <a:rPr lang="cs-CZ" dirty="0"/>
              <a:t> byl bolševickým agentem“</a:t>
            </a:r>
          </a:p>
          <a:p>
            <a:endParaRPr lang="cs-CZ" dirty="0"/>
          </a:p>
          <a:p>
            <a:r>
              <a:rPr lang="cs-CZ" dirty="0"/>
              <a:t>– opozice:</a:t>
            </a:r>
          </a:p>
          <a:p>
            <a:r>
              <a:rPr lang="cs-CZ" dirty="0" err="1"/>
              <a:t>Gorgulov</a:t>
            </a:r>
            <a:r>
              <a:rPr lang="cs-CZ" dirty="0"/>
              <a:t> </a:t>
            </a:r>
            <a:r>
              <a:rPr lang="cs-CZ" dirty="0" err="1"/>
              <a:t>x</a:t>
            </a:r>
            <a:r>
              <a:rPr lang="cs-CZ" dirty="0"/>
              <a:t> ruští </a:t>
            </a:r>
            <a:r>
              <a:rPr lang="cs-CZ" dirty="0" err="1"/>
              <a:t>emigrati</a:t>
            </a:r>
            <a:endParaRPr lang="cs-CZ" dirty="0"/>
          </a:p>
          <a:p>
            <a:r>
              <a:rPr lang="cs-CZ" dirty="0"/>
              <a:t>Rusové nabízejí svou krev k transfuzi</a:t>
            </a:r>
          </a:p>
          <a:p>
            <a:r>
              <a:rPr lang="cs-CZ" dirty="0"/>
              <a:t>Ruští emigranti </a:t>
            </a:r>
            <a:r>
              <a:rPr lang="cs-CZ" dirty="0" err="1"/>
              <a:t>Gorgulovi</a:t>
            </a:r>
            <a:r>
              <a:rPr lang="cs-CZ" dirty="0"/>
              <a:t> vůbec nedůvěřovali </a:t>
            </a:r>
          </a:p>
          <a:p>
            <a:endParaRPr lang="cs-CZ" dirty="0"/>
          </a:p>
          <a:p>
            <a:r>
              <a:rPr lang="cs-CZ" dirty="0"/>
              <a:t>– nejasné určení zdroje: „všechny okolnosti nasvědčují“, „jistý emigrantský žurnalista“…</a:t>
            </a:r>
          </a:p>
          <a:p>
            <a:endParaRPr lang="cs-CZ" dirty="0"/>
          </a:p>
          <a:p>
            <a:r>
              <a:rPr lang="cs-CZ" dirty="0"/>
              <a:t>– článek vyšel v Národních listech podporovaných Karlem Kramářem, významným zastáncem ruské emigrace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1AB0439-28DB-881D-0354-889A4B2722D1}"/>
              </a:ext>
            </a:extLst>
          </p:cNvPr>
          <p:cNvSpPr txBox="1"/>
          <p:nvPr/>
        </p:nvSpPr>
        <p:spPr>
          <a:xfrm>
            <a:off x="260842" y="6115050"/>
            <a:ext cx="6865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Autor se o emigrantech vyjadřuje pozitivně. Chce zdůraznit rozdíl mezi</a:t>
            </a:r>
          </a:p>
          <a:p>
            <a:r>
              <a:rPr lang="cs-CZ" b="1" dirty="0"/>
              <a:t>emigranty a </a:t>
            </a:r>
            <a:r>
              <a:rPr lang="cs-CZ" b="1" dirty="0" err="1"/>
              <a:t>Gorgulovem</a:t>
            </a:r>
            <a:r>
              <a:rPr lang="cs-CZ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3153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9DC5D7CA-1A7E-D528-CEF9-64BE75BFBC80}"/>
              </a:ext>
            </a:extLst>
          </p:cNvPr>
          <p:cNvSpPr txBox="1"/>
          <p:nvPr/>
        </p:nvSpPr>
        <p:spPr>
          <a:xfrm>
            <a:off x="4049395" y="3641411"/>
            <a:ext cx="79187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zvýrazněné části – argumenty, které mají přesvědčit o přínosu RPA a vyvrátit obavy s vyvrátit obavy  odpůrců: „svého národa“, „nestrpěla by kontrarevolučních akcí“, “postavila by se zneužití“, „není to mířeno proti Rusku dnešnímu“;</a:t>
            </a:r>
          </a:p>
          <a:p>
            <a:r>
              <a:rPr lang="cs-CZ" dirty="0"/>
              <a:t>řada </a:t>
            </a:r>
            <a:r>
              <a:rPr lang="cs-CZ" dirty="0" err="1"/>
              <a:t>x</a:t>
            </a:r>
            <a:r>
              <a:rPr lang="cs-CZ" dirty="0"/>
              <a:t> nepatrný počet (vyvrácení obavy, že budou brát práci)</a:t>
            </a:r>
          </a:p>
          <a:p>
            <a:endParaRPr lang="cs-CZ" dirty="0"/>
          </a:p>
          <a:p>
            <a:endParaRPr lang="cs-CZ" dirty="0"/>
          </a:p>
          <a:p>
            <a:r>
              <a:rPr lang="cs-CZ" b="1" dirty="0"/>
              <a:t>Článek představuje Ruskou pomocnou akci v pozitivním světle, jako projev dobré práce vlády, jako projev lásky i politické prozíravosti.</a:t>
            </a:r>
          </a:p>
        </p:txBody>
      </p:sp>
      <p:pic>
        <p:nvPicPr>
          <p:cNvPr id="2" name="Obrázek 1" descr="Obsah obrázku text, noviny, plaketa&#10;&#10;Popis byl vytvořen automaticky">
            <a:extLst>
              <a:ext uri="{FF2B5EF4-FFF2-40B4-BE49-F238E27FC236}">
                <a16:creationId xmlns:a16="http://schemas.microsoft.com/office/drawing/2014/main" id="{3710F779-E002-D069-EAED-C7B197A62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8" y="155257"/>
            <a:ext cx="3657600" cy="6376035"/>
          </a:xfrm>
          <a:prstGeom prst="rect">
            <a:avLst/>
          </a:prstGeom>
        </p:spPr>
      </p:pic>
      <p:pic>
        <p:nvPicPr>
          <p:cNvPr id="3" name="Obrázek 2" descr="Obsah obrázku text&#10;&#10;Popis byl vytvořen automaticky">
            <a:extLst>
              <a:ext uri="{FF2B5EF4-FFF2-40B4-BE49-F238E27FC236}">
                <a16:creationId xmlns:a16="http://schemas.microsoft.com/office/drawing/2014/main" id="{EDC5AA2D-FA68-3714-36CC-60BCF6F1D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887" y="155257"/>
            <a:ext cx="3962770" cy="1530666"/>
          </a:xfrm>
          <a:prstGeom prst="rect">
            <a:avLst/>
          </a:prstGeom>
        </p:spPr>
      </p:pic>
      <p:pic>
        <p:nvPicPr>
          <p:cNvPr id="4" name="Obrázek 3" descr="Obsah obrázku text, účtenka&#10;&#10;Popis byl vytvořen automaticky">
            <a:extLst>
              <a:ext uri="{FF2B5EF4-FFF2-40B4-BE49-F238E27FC236}">
                <a16:creationId xmlns:a16="http://schemas.microsoft.com/office/drawing/2014/main" id="{881F6E35-15F7-BDCA-ED32-C250606AF1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432"/>
          <a:stretch/>
        </p:blipFill>
        <p:spPr>
          <a:xfrm>
            <a:off x="4004887" y="1776495"/>
            <a:ext cx="3962770" cy="1530666"/>
          </a:xfrm>
          <a:prstGeom prst="rect">
            <a:avLst/>
          </a:prstGeom>
        </p:spPr>
      </p:pic>
      <p:pic>
        <p:nvPicPr>
          <p:cNvPr id="6" name="Obrázek 5" descr="Obsah obrázku text, účtenka&#10;&#10;Popis byl vytvořen automaticky">
            <a:extLst>
              <a:ext uri="{FF2B5EF4-FFF2-40B4-BE49-F238E27FC236}">
                <a16:creationId xmlns:a16="http://schemas.microsoft.com/office/drawing/2014/main" id="{01D37AC4-6708-7271-5EC0-0B338B4149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432"/>
          <a:stretch/>
        </p:blipFill>
        <p:spPr>
          <a:xfrm>
            <a:off x="7923149" y="155257"/>
            <a:ext cx="3962770" cy="1530666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9326FAE0-8A7A-0235-7A77-75C63FCEF78B}"/>
              </a:ext>
            </a:extLst>
          </p:cNvPr>
          <p:cNvSpPr txBox="1"/>
          <p:nvPr/>
        </p:nvSpPr>
        <p:spPr>
          <a:xfrm>
            <a:off x="8132648" y="2016260"/>
            <a:ext cx="41346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– článek tlumočí pohled Edvarda Beneše na Ruskou pomocnou akci, vyjmenovává pozitiva, zdůrazňuje apolitičnost a objektivnost</a:t>
            </a:r>
          </a:p>
        </p:txBody>
      </p:sp>
    </p:spTree>
    <p:extLst>
      <p:ext uri="{BB962C8B-B14F-4D97-AF65-F5344CB8AC3E}">
        <p14:creationId xmlns:p14="http://schemas.microsoft.com/office/powerpoint/2010/main" val="4177015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, noviny&#10;&#10;Popis byl vytvořen automaticky">
            <a:extLst>
              <a:ext uri="{FF2B5EF4-FFF2-40B4-BE49-F238E27FC236}">
                <a16:creationId xmlns:a16="http://schemas.microsoft.com/office/drawing/2014/main" id="{E3B11A17-A1E5-E215-70A2-B417427E9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85" y="270148"/>
            <a:ext cx="3843028" cy="6430690"/>
          </a:xfrm>
          <a:prstGeom prst="rect">
            <a:avLst/>
          </a:prstGeom>
        </p:spPr>
      </p:pic>
      <p:pic>
        <p:nvPicPr>
          <p:cNvPr id="3" name="Obrázek 2" descr="Obsah obrázku text, noviny, plaketa&#10;&#10;Popis byl vytvořen automaticky">
            <a:extLst>
              <a:ext uri="{FF2B5EF4-FFF2-40B4-BE49-F238E27FC236}">
                <a16:creationId xmlns:a16="http://schemas.microsoft.com/office/drawing/2014/main" id="{957F53D8-DC34-511B-BFB0-C39D4BC92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00" y="1994189"/>
            <a:ext cx="3771589" cy="4706649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99DFB60-96CA-1DC2-DEE9-0256DF624A05}"/>
              </a:ext>
            </a:extLst>
          </p:cNvPr>
          <p:cNvSpPr txBox="1"/>
          <p:nvPr/>
        </p:nvSpPr>
        <p:spPr>
          <a:xfrm>
            <a:off x="4886325" y="270147"/>
            <a:ext cx="70481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článek popisuje průběh procesu s </a:t>
            </a:r>
            <a:r>
              <a:rPr lang="cs-CZ" dirty="0" err="1"/>
              <a:t>Maurciem</a:t>
            </a:r>
            <a:r>
              <a:rPr lang="cs-CZ" dirty="0"/>
              <a:t> </a:t>
            </a:r>
            <a:r>
              <a:rPr lang="cs-CZ" dirty="0" err="1"/>
              <a:t>Conradim</a:t>
            </a:r>
            <a:r>
              <a:rPr lang="cs-CZ" dirty="0"/>
              <a:t>, vrahem sovětského diplomata, a vysvětluje, proč je tento proces výjimečně důležitý</a:t>
            </a:r>
          </a:p>
          <a:p>
            <a:endParaRPr lang="cs-CZ" dirty="0"/>
          </a:p>
          <a:p>
            <a:r>
              <a:rPr lang="cs-CZ" dirty="0"/>
              <a:t>– „bolševičtí předáci dnes deptající demokratické zřízení“, „pomsta za rudé šílenství a bolševický teror“  – autor přijímá </a:t>
            </a:r>
            <a:r>
              <a:rPr lang="cs-CZ" dirty="0" err="1"/>
              <a:t>Conradiho</a:t>
            </a:r>
            <a:r>
              <a:rPr lang="cs-CZ" dirty="0"/>
              <a:t> pohled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6BC1470F-11D2-762C-523B-04F68E58C862}"/>
              </a:ext>
            </a:extLst>
          </p:cNvPr>
          <p:cNvSpPr txBox="1"/>
          <p:nvPr/>
        </p:nvSpPr>
        <p:spPr>
          <a:xfrm>
            <a:off x="8310875" y="2063538"/>
            <a:ext cx="36236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opozice</a:t>
            </a:r>
          </a:p>
          <a:p>
            <a:r>
              <a:rPr lang="cs-CZ" dirty="0" err="1"/>
              <a:t>Conradi</a:t>
            </a:r>
            <a:r>
              <a:rPr lang="cs-CZ" dirty="0"/>
              <a:t> </a:t>
            </a:r>
            <a:r>
              <a:rPr lang="cs-CZ" dirty="0" err="1"/>
              <a:t>x</a:t>
            </a:r>
            <a:r>
              <a:rPr lang="cs-CZ" dirty="0"/>
              <a:t> </a:t>
            </a:r>
            <a:r>
              <a:rPr lang="cs-CZ" dirty="0" err="1"/>
              <a:t>Vorovskij</a:t>
            </a:r>
            <a:endParaRPr lang="cs-CZ" dirty="0"/>
          </a:p>
          <a:p>
            <a:r>
              <a:rPr lang="cs-CZ" dirty="0"/>
              <a:t>demokracie </a:t>
            </a:r>
            <a:r>
              <a:rPr lang="cs-CZ" dirty="0" err="1"/>
              <a:t>x</a:t>
            </a:r>
            <a:r>
              <a:rPr lang="cs-CZ" dirty="0"/>
              <a:t> komunismus</a:t>
            </a:r>
          </a:p>
          <a:p>
            <a:r>
              <a:rPr lang="cs-CZ" dirty="0"/>
              <a:t>čtenář </a:t>
            </a:r>
            <a:r>
              <a:rPr lang="cs-CZ" dirty="0" err="1"/>
              <a:t>x</a:t>
            </a:r>
            <a:r>
              <a:rPr lang="cs-CZ" dirty="0"/>
              <a:t> bolševici a jejich podporovatelé</a:t>
            </a:r>
          </a:p>
          <a:p>
            <a:r>
              <a:rPr lang="cs-CZ" dirty="0"/>
              <a:t>nestranný švýcarský soud </a:t>
            </a:r>
            <a:r>
              <a:rPr lang="cs-CZ" dirty="0" err="1"/>
              <a:t>x</a:t>
            </a:r>
            <a:r>
              <a:rPr lang="cs-CZ" dirty="0"/>
              <a:t> sovětský tisk</a:t>
            </a:r>
          </a:p>
          <a:p>
            <a:endParaRPr lang="cs-CZ" dirty="0"/>
          </a:p>
          <a:p>
            <a:r>
              <a:rPr lang="cs-CZ" dirty="0"/>
              <a:t>– „čeho dopustili se bílí“ – soucit s bílými</a:t>
            </a:r>
          </a:p>
          <a:p>
            <a:endParaRPr lang="cs-CZ" dirty="0"/>
          </a:p>
          <a:p>
            <a:r>
              <a:rPr lang="cs-CZ" dirty="0"/>
              <a:t>– autor věří v nestrannost a spravedlnost soudu, který se (podle autora) vysloví pro </a:t>
            </a:r>
            <a:r>
              <a:rPr lang="cs-CZ" dirty="0" err="1"/>
              <a:t>Conradiho</a:t>
            </a:r>
            <a:endParaRPr lang="cs-CZ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EC8754F-F7E7-A237-890D-5E50D4038AC3}"/>
              </a:ext>
            </a:extLst>
          </p:cNvPr>
          <p:cNvSpPr txBox="1"/>
          <p:nvPr/>
        </p:nvSpPr>
        <p:spPr>
          <a:xfrm>
            <a:off x="8292102" y="6072921"/>
            <a:ext cx="3843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Autor popisuje emigranty jako hrdiny a mučedníky.</a:t>
            </a:r>
          </a:p>
        </p:txBody>
      </p:sp>
    </p:spTree>
    <p:extLst>
      <p:ext uri="{BB962C8B-B14F-4D97-AF65-F5344CB8AC3E}">
        <p14:creationId xmlns:p14="http://schemas.microsoft.com/office/powerpoint/2010/main" val="259452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9433864A-8340-4ABF-8B04-7FB491B166E5}"/>
              </a:ext>
            </a:extLst>
          </p:cNvPr>
          <p:cNvSpPr txBox="1"/>
          <p:nvPr/>
        </p:nvSpPr>
        <p:spPr>
          <a:xfrm>
            <a:off x="4086225" y="5505389"/>
            <a:ext cx="7643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Autor označuje emigranty za vrahy a strůjce války a nabádá k jejich vyhnání z Československa.</a:t>
            </a:r>
          </a:p>
          <a:p>
            <a:r>
              <a:rPr lang="cs-CZ" b="1" dirty="0"/>
              <a:t>Kritizuje všechny, kteří emigranty podporují. Chce dosáhnout vyhnání emigrantů.</a:t>
            </a:r>
          </a:p>
        </p:txBody>
      </p:sp>
      <p:pic>
        <p:nvPicPr>
          <p:cNvPr id="2" name="Obrázek 1" descr="Obsah obrázku text, noviny&#10;&#10;Popis byl vytvořen automaticky">
            <a:extLst>
              <a:ext uri="{FF2B5EF4-FFF2-40B4-BE49-F238E27FC236}">
                <a16:creationId xmlns:a16="http://schemas.microsoft.com/office/drawing/2014/main" id="{ED50B955-BC9B-20C8-7A58-B859D72305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"/>
          <a:stretch/>
        </p:blipFill>
        <p:spPr>
          <a:xfrm>
            <a:off x="462279" y="347662"/>
            <a:ext cx="5138421" cy="4624388"/>
          </a:xfrm>
          <a:prstGeom prst="rect">
            <a:avLst/>
          </a:prstGeom>
        </p:spPr>
      </p:pic>
      <p:pic>
        <p:nvPicPr>
          <p:cNvPr id="3" name="Obrázek 2" descr="Obsah obrázku text&#10;&#10;Popis byl vytvořen automaticky">
            <a:extLst>
              <a:ext uri="{FF2B5EF4-FFF2-40B4-BE49-F238E27FC236}">
                <a16:creationId xmlns:a16="http://schemas.microsoft.com/office/drawing/2014/main" id="{0E152E35-092F-779E-8C7B-3A75A1A98D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7" b="68872"/>
          <a:stretch/>
        </p:blipFill>
        <p:spPr>
          <a:xfrm>
            <a:off x="462279" y="5143500"/>
            <a:ext cx="3309947" cy="1550193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63E535AF-1F9A-810B-249D-8014F103C627}"/>
              </a:ext>
            </a:extLst>
          </p:cNvPr>
          <p:cNvSpPr txBox="1"/>
          <p:nvPr/>
        </p:nvSpPr>
        <p:spPr>
          <a:xfrm>
            <a:off x="5962333" y="152282"/>
            <a:ext cx="622966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text pojednává o udělování domovského práva ruským emigrantům</a:t>
            </a:r>
          </a:p>
          <a:p>
            <a:endParaRPr lang="cs-CZ" dirty="0"/>
          </a:p>
          <a:p>
            <a:r>
              <a:rPr lang="cs-CZ" dirty="0"/>
              <a:t>– titulek: vyvolává skandál, </a:t>
            </a:r>
          </a:p>
          <a:p>
            <a:r>
              <a:rPr lang="cs-CZ" dirty="0"/>
              <a:t>	označuje emigranty jako </a:t>
            </a:r>
            <a:r>
              <a:rPr lang="cs-CZ" dirty="0" err="1"/>
              <a:t>Gorgulovy</a:t>
            </a:r>
            <a:r>
              <a:rPr lang="cs-CZ" dirty="0"/>
              <a:t> kolegy (falešná spojitost, zobecnění)</a:t>
            </a:r>
          </a:p>
          <a:p>
            <a:endParaRPr lang="cs-CZ" dirty="0"/>
          </a:p>
          <a:p>
            <a:r>
              <a:rPr lang="cs-CZ" dirty="0"/>
              <a:t>– opozice „poctiví proletáři“ </a:t>
            </a:r>
            <a:r>
              <a:rPr lang="cs-CZ" dirty="0" err="1"/>
              <a:t>x</a:t>
            </a:r>
            <a:r>
              <a:rPr lang="cs-CZ" dirty="0"/>
              <a:t> „emigranti“</a:t>
            </a:r>
          </a:p>
          <a:p>
            <a:endParaRPr lang="cs-CZ" dirty="0"/>
          </a:p>
          <a:p>
            <a:r>
              <a:rPr lang="cs-CZ" dirty="0"/>
              <a:t>– komunisté </a:t>
            </a:r>
            <a:r>
              <a:rPr lang="cs-CZ" dirty="0" err="1"/>
              <a:t>x</a:t>
            </a:r>
            <a:r>
              <a:rPr lang="cs-CZ" dirty="0"/>
              <a:t> sociální demokraté, národní socialisté i fašisté</a:t>
            </a:r>
          </a:p>
          <a:p>
            <a:endParaRPr lang="cs-CZ" dirty="0"/>
          </a:p>
          <a:p>
            <a:r>
              <a:rPr lang="cs-CZ" dirty="0"/>
              <a:t>– udává seznam s osobními údaji a místem bydliště, zastrašování?, nepřímé nabádání k jednání</a:t>
            </a:r>
          </a:p>
          <a:p>
            <a:endParaRPr lang="cs-CZ" dirty="0"/>
          </a:p>
          <a:p>
            <a:r>
              <a:rPr lang="cs-CZ" dirty="0"/>
              <a:t>– 3x opakuje „a to se děje v době“ – účinek je rétoricky zesílený</a:t>
            </a:r>
          </a:p>
          <a:p>
            <a:endParaRPr lang="cs-CZ" dirty="0"/>
          </a:p>
          <a:p>
            <a:r>
              <a:rPr lang="cs-CZ" dirty="0"/>
              <a:t>– autor navrhuje řešení, vyzývá k němu:</a:t>
            </a:r>
          </a:p>
          <a:p>
            <a:r>
              <a:rPr lang="cs-CZ" dirty="0"/>
              <a:t>„Bělogvardějci ven z Československa!“</a:t>
            </a:r>
          </a:p>
        </p:txBody>
      </p:sp>
    </p:spTree>
    <p:extLst>
      <p:ext uri="{BB962C8B-B14F-4D97-AF65-F5344CB8AC3E}">
        <p14:creationId xmlns:p14="http://schemas.microsoft.com/office/powerpoint/2010/main" val="1991020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38559B22-91D1-98A9-778A-EE32185835DB}"/>
              </a:ext>
            </a:extLst>
          </p:cNvPr>
          <p:cNvSpPr txBox="1"/>
          <p:nvPr/>
        </p:nvSpPr>
        <p:spPr>
          <a:xfrm>
            <a:off x="5886451" y="608330"/>
            <a:ext cx="590073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– článek popisuje zapojení emigrantů do organizace </a:t>
            </a:r>
          </a:p>
          <a:p>
            <a:r>
              <a:rPr lang="cs-CZ" dirty="0"/>
              <a:t>dobročinného bazaru Červeného kříže</a:t>
            </a:r>
          </a:p>
          <a:p>
            <a:endParaRPr lang="cs-CZ" dirty="0"/>
          </a:p>
          <a:p>
            <a:r>
              <a:rPr lang="cs-CZ" dirty="0"/>
              <a:t>– výrazy: „největších hrůz“, „marně se dovolávalo záchrany“, „přes všechny potíže první přispěchal na pomoc“ činí úvod dramatickým a patetickým</a:t>
            </a:r>
          </a:p>
          <a:p>
            <a:endParaRPr lang="cs-CZ" dirty="0"/>
          </a:p>
          <a:p>
            <a:r>
              <a:rPr lang="cs-CZ" dirty="0"/>
              <a:t>– o emigrantech píše jako „vděčných“, majících „vděčná srdce“, chtějí „splatiti svůj dluh“</a:t>
            </a:r>
          </a:p>
          <a:p>
            <a:endParaRPr lang="cs-CZ" dirty="0"/>
          </a:p>
          <a:p>
            <a:r>
              <a:rPr lang="cs-CZ" dirty="0"/>
              <a:t>– autor opakuje „pravých národních krojích“, „pravým ruským kvasem“, „pravých ruských samovarů“ a láká čtenáře na ruskou exotiku</a:t>
            </a:r>
          </a:p>
          <a:p>
            <a:endParaRPr lang="cs-CZ" dirty="0"/>
          </a:p>
          <a:p>
            <a:r>
              <a:rPr lang="cs-CZ" dirty="0"/>
              <a:t>– článek vyšel v r. 1922 v novinách Venkov</a:t>
            </a:r>
          </a:p>
          <a:p>
            <a:endParaRPr lang="cs-CZ" dirty="0"/>
          </a:p>
          <a:p>
            <a:r>
              <a:rPr lang="cs-CZ" b="1" dirty="0"/>
              <a:t>Autor se o emigrantech vyjadřuje pozitivně, jsou podle něj věční, aktivní, prošli hrůzami a zaslouží si soucit</a:t>
            </a:r>
          </a:p>
          <a:p>
            <a:r>
              <a:rPr lang="cs-CZ" b="1" dirty="0"/>
              <a:t>Autor chce ve čtenáři vzbudit soucit a sympatie k emigrantům a pozvat jej na akci.</a:t>
            </a:r>
          </a:p>
        </p:txBody>
      </p:sp>
      <p:pic>
        <p:nvPicPr>
          <p:cNvPr id="2" name="Obrázek 1" descr="Obsah obrázku text&#10;&#10;Popis byl vytvořen automaticky">
            <a:extLst>
              <a:ext uri="{FF2B5EF4-FFF2-40B4-BE49-F238E27FC236}">
                <a16:creationId xmlns:a16="http://schemas.microsoft.com/office/drawing/2014/main" id="{E8138F63-D5A5-E50C-0BC1-CDE5829D0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08330"/>
            <a:ext cx="3838575" cy="564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8031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6636F3D5E9C04E98F4C4786F46EF8F" ma:contentTypeVersion="16" ma:contentTypeDescription="Vytvoří nový dokument" ma:contentTypeScope="" ma:versionID="adb37519f2fc17f6824733c73f1d2c0e">
  <xsd:schema xmlns:xsd="http://www.w3.org/2001/XMLSchema" xmlns:xs="http://www.w3.org/2001/XMLSchema" xmlns:p="http://schemas.microsoft.com/office/2006/metadata/properties" xmlns:ns2="3b9ae00f-3c6c-4d99-b507-e9c977e7f309" xmlns:ns3="c3f6972f-71fb-4799-a108-4c614cc5a532" targetNamespace="http://schemas.microsoft.com/office/2006/metadata/properties" ma:root="true" ma:fieldsID="0237eb667216d83cdb45d18299570b98" ns2:_="" ns3:_="">
    <xsd:import namespace="3b9ae00f-3c6c-4d99-b507-e9c977e7f309"/>
    <xsd:import namespace="c3f6972f-71fb-4799-a108-4c614cc5a5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9ae00f-3c6c-4d99-b507-e9c977e7f3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Značky obrázků" ma:readOnly="false" ma:fieldId="{5cf76f15-5ced-4ddc-b409-7134ff3c332f}" ma:taxonomyMulti="true" ma:sspId="05144c32-5194-445f-8fa8-b47f4d440b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f6972f-71fb-4799-a108-4c614cc5a53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52d2cb0-510b-414c-b3ca-e476fd347fc8}" ma:internalName="TaxCatchAll" ma:showField="CatchAllData" ma:web="c3f6972f-71fb-4799-a108-4c614cc5a5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623C6D-2C50-4B29-9F6F-ACFA1608A1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97EB66-D84E-4CCF-8AB2-D28A113871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9ae00f-3c6c-4d99-b507-e9c977e7f309"/>
    <ds:schemaRef ds:uri="c3f6972f-71fb-4799-a108-4c614cc5a5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Microsoft Office PowerPoint</Application>
  <PresentationFormat>Širokoúhlá obrazovka</PresentationFormat>
  <Paragraphs>180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Karolina Foletti</dc:creator>
  <cp:lastModifiedBy>Markéta Kulhánková</cp:lastModifiedBy>
  <cp:revision>13</cp:revision>
  <dcterms:created xsi:type="dcterms:W3CDTF">2022-11-13T21:34:29Z</dcterms:created>
  <dcterms:modified xsi:type="dcterms:W3CDTF">2023-01-26T09:41:32Z</dcterms:modified>
</cp:coreProperties>
</file>