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93" r:id="rId5"/>
    <p:sldId id="294" r:id="rId6"/>
    <p:sldId id="295" r:id="rId7"/>
    <p:sldId id="296" r:id="rId8"/>
  </p:sldIdLst>
  <p:sldSz cx="12192000" cy="6858000"/>
  <p:notesSz cx="6858000" cy="9144000"/>
  <p:defaultTextStyle>
    <a:defPPr>
      <a:defRPr lang="cs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63369"/>
  </p:normalViewPr>
  <p:slideViewPr>
    <p:cSldViewPr snapToGrid="0" snapToObjects="1">
      <p:cViewPr varScale="1">
        <p:scale>
          <a:sx n="72" d="100"/>
          <a:sy n="72" d="100"/>
        </p:scale>
        <p:origin x="1800" y="66"/>
      </p:cViewPr>
      <p:guideLst/>
    </p:cSldViewPr>
  </p:slideViewPr>
  <p:notesTextViewPr>
    <p:cViewPr>
      <p:scale>
        <a:sx n="110" d="100"/>
        <a:sy n="110" d="100"/>
      </p:scale>
      <p:origin x="0" y="-150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07605-4EE1-E141-8690-C2995B9D993E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AC711-955C-7D4D-9AD2-2C961E3E8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9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Výukový program se týká emigrace, což je dnes velmi aktuální téma, které vzbuzuje velké emoce – negativní i pozitivní, a tak je často těžké o něm mluvit. </a:t>
            </a:r>
          </a:p>
          <a:p>
            <a:r>
              <a:rPr lang="cs-CZ" dirty="0"/>
              <a:t>Přesto se pokusíme v následujících hodinách toto téma otevřít. Chceme však poodstoupit od emocí, které brání diskusi, a to tak, že se nezaměříme na současnou situaci, ale na situaci před sto lety. Právě před sto lety totiž do Československa přišlo velké množství uprchlíků z bývalého carského Ruska, které bylo zmítané revolucí a občanskou válkou. </a:t>
            </a:r>
          </a:p>
          <a:p>
            <a:endParaRPr lang="cs-CZ" dirty="0"/>
          </a:p>
          <a:p>
            <a:r>
              <a:rPr lang="cs-CZ" dirty="0"/>
              <a:t>Československá vláda vyhlásila </a:t>
            </a:r>
            <a:r>
              <a:rPr lang="cs-CZ" b="1" dirty="0"/>
              <a:t>tzv. Ruskou pomocnou akci</a:t>
            </a:r>
            <a:r>
              <a:rPr lang="cs-CZ" dirty="0"/>
              <a:t>, v rámci níž podporovala uprchlíky z carského Ruska – tedy z oblastí dnešního Ruska, Ukrajiny, Běloruska, z Gruzie, Arménie…</a:t>
            </a:r>
          </a:p>
          <a:p>
            <a:endParaRPr lang="cs-CZ" dirty="0"/>
          </a:p>
          <a:p>
            <a:r>
              <a:rPr lang="cs-CZ" dirty="0"/>
              <a:t>Výukový program nepřináší návod, co si má kdo o emigraci a emigrantech myslet nebo jaké řešení má vláda a společnost přijmout.</a:t>
            </a:r>
          </a:p>
          <a:p>
            <a:r>
              <a:rPr lang="cs-CZ" dirty="0"/>
              <a:t>Má posloužit k zamyšlení nad tím, jak se o emigraci před sto lety psalo, jak se k ní stavěli různí lidé a různé politické strany. </a:t>
            </a:r>
          </a:p>
          <a:p>
            <a:r>
              <a:rPr lang="cs-CZ" dirty="0"/>
              <a:t>A pohled do minulosti může pomoci lépe se vyznat v tom, jak a proč různí lidé o emigraci mluví dnes.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	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AC711-955C-7D4D-9AD2-2C961E3E80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79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Program se skládá ze tří hlavních částí</a:t>
            </a:r>
          </a:p>
          <a:p>
            <a:endParaRPr lang="cs-CZ" dirty="0"/>
          </a:p>
          <a:p>
            <a:r>
              <a:rPr lang="cs-CZ" dirty="0"/>
              <a:t>Těžištěm je třetí část – práce s novinovými články.  Předchozí části slouží k seznámení s dobovým kontextem: v první části pomocí krátkého dokumentu, v druhé části díky sestavování časové osy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AC711-955C-7D4D-9AD2-2C961E3E80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47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H" sz="1800" b="0" i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Film </a:t>
            </a:r>
            <a:r>
              <a:rPr lang="cs-CH" sz="1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vám rádi zašleme. Napište, prosím, na adresu anna.kelblova@phil.muni.cz, do předmětu emailu uveďte „Dokumentární film Ruská pomocná akce“. </a:t>
            </a:r>
            <a:endParaRPr lang="cs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AC711-955C-7D4D-9AD2-2C961E3E80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55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8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Herní k</a:t>
            </a:r>
            <a:r>
              <a:rPr lang="cs-CH" sz="18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arty obsahují jak základní informace z československých a světových dějin, tak podrobnější informace, které se váží k ruské emigraci a RPA. Účelem hry je získat vědomostní minimum, které žákům umožní v druhé části programu pracovat s archivními prameny. Žáky motivujeme, aby se pečlivě seznámili s popisem událostí a snažili se je aktivně zapamatovat pro další část programu. </a:t>
            </a:r>
            <a:r>
              <a:rPr lang="cs-CZ" sz="1800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Balíček obsahuje dva druhy karet: červené a černé. Červené obsahují známější události dějin a vykládají se jako první. Pojmy na černých kartách jsou méně známé a žáci budou častěji jejich umístění tipovat, umožní jim však seznámit se s konkrétními událostmi studovaného období.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800" i="1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H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Žáci vytvoří</a:t>
            </a:r>
            <a:r>
              <a:rPr lang="cs-CZ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skupiny</a:t>
            </a:r>
            <a:r>
              <a:rPr lang="cs-CH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(po 4–6 lidech) a v každé skupině hrají hru typu </a:t>
            </a:r>
            <a:r>
              <a:rPr lang="cs-CH" sz="1800" i="1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Timeline</a:t>
            </a:r>
            <a:r>
              <a:rPr lang="cs-CH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Každá skupina dostane soubor karet s údaji o událostech v meziválečném Československu. Na jedné straně karty je popis události, na druhé datum. Každý hráč dostane 5 karet, otočených datem dolů. Ostatní karty zůstávají v balíčku též datem dolů. Jedna karta z balíčku se položí na hrací plochu datem nahoru: tvoří základ časové osy. Hráči se snaží umístit své karty na osu – tedy před událostmi či po událostech, které se již na hrací ploše nacházejí. Kartu umístí událostí nahoru a následně zkontrolují datum otočením karty. Kdo vyloží kartu správně, nechává ji na ploše. Kdo se zmýlí odloží kartu bokem a dobere si další z balíčku. Kdo se první zbaví karet, vyhrál.</a:t>
            </a:r>
            <a:endParaRPr lang="cs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Balíček obsahuje dva druhy karet: červené a černé. Červené se vykládají jako první.</a:t>
            </a:r>
          </a:p>
          <a:p>
            <a:pPr algn="just"/>
            <a:endParaRPr lang="cs-CZ" sz="1800" dirty="0">
              <a:solidFill>
                <a:srgbClr val="80808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Vytvoříme skupiny po 4–6 hráčích.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Rozdáme každému hráči </a:t>
            </a:r>
            <a:r>
              <a:rPr lang="cs-CZ" sz="1800" dirty="0" err="1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x</a:t>
            </a:r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karet. Nejprve rozdáváme karty červené, když dojdou, pokračujeme černými.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Hráči vyloží karty na stůl obrázkem nahoru. Na opačnou stranu se nedívají.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Doprostřed stolu položíme kartu, která bude tvořit základ osy. Všichni se seznámí s datem události.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Zbylé karty budou sloužit k dobírání.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Hráči po řadě umísťují karty na časovou osu mezi už vyložené karty. (Už vyložené karty je možné libovolně otáčet a prohlížet.) Po vyložení vždy zkontrolují datum na rubu své karty. Je-li karta umístěna špatně, hráč si dobírá další z balíčku.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Vítězí hráč, který se jako první zbaví karet.</a:t>
            </a:r>
            <a:endParaRPr lang="cs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cs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rgbClr val="80808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Cílem není (pouze) vyhrát, ale (také) se dozvědět co nejvíce o daném období. </a:t>
            </a:r>
            <a:endParaRPr lang="cs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AC711-955C-7D4D-9AD2-2C961E3E80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7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82E85B-C740-CF40-8D89-334CB893B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A9EDB11-38E0-B049-A6E8-BB1AECE2D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C800A6-89CD-D842-B234-1C6B9F0C4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D3C444A-2A93-D443-9009-43241317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2FE9C56-7D3B-5E4D-A54C-FFA6FC14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6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0D84EB-E022-F54B-9839-7DE76D3FA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E9922C4-F9E0-5C40-AB77-71A1B5331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D0B6CB-F495-B448-89D4-0A3C0C7E5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D784B61-6B48-F242-91D9-2013C5490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F2C3D2E-EE2F-1E42-BF53-6A344078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8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1972A730-819B-FE4D-8D17-2713E654C1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4E1A1B7-363B-FE4D-BC4F-95B34CAFC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0BD36E-A39F-8C4A-A066-2B7A781B2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5D97938-0D57-FB41-BC6E-9B7AAE861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D89ABF-4244-4A44-B799-753273A3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5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3505D7-2ED7-6E43-A361-47F6A053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8AB37D-3D3E-784F-A61A-8B2C60A90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7EBB302-7294-0B4E-9CCB-491516054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ABBE4F-31C0-3145-8013-343013769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334FD52-DC50-9441-889C-11E77B742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6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B52D4A-808B-094F-A0E9-C60332287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FE2DAEE-B193-AF47-B7F5-800F9F9F6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25C7743-DCFA-2147-BF40-E5A6FD212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4B37E28-0868-FE41-8920-D4FDDAB6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4B3E6AB-855B-CE47-95F6-B2ED58775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7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45A9E0-D484-4244-A715-AB794356B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641D67-7E3B-7749-94E6-8521F1AB2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720ABDB-527A-1742-B6AD-96261D911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B1E0A7C-0340-DA42-8238-6F4A64650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73DB92C-E0A2-DC44-B072-BC03CC99B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DE9E5F-66B8-3744-A7D8-DE9F48AB2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6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8249A7-5C18-5444-BC82-122856118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454086E-2819-9F41-BDCD-3A0A76ABD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0314599-A68C-944C-AE9A-97865F8F7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D01FA81-E47C-1642-8924-EF1D4CF98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4BE2C7E-5238-964C-B38E-64E61D8F60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A35448B-A6CB-A34A-BF09-819A02305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9FFCCB4-B4A8-D649-86ED-9EDEA4036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99BD7CE-3A49-6D40-8614-3AB7575C7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2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A2519C-9C28-5A40-A88A-F6E641DEA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17E73AE-8492-B741-9369-714A1BC6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6F8DAB4-C0B5-BD41-A516-5946FC58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E6E4F66-0C5A-ED42-8FA9-8768A91E6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2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5E3ABA6-60ED-C743-85C1-3D9A5CA87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D2330BE-8717-EE48-A415-788AC6EE2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7404BA7-77BE-D349-AC9C-EDDF3934B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0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B49A55-8659-0143-B04B-4B181734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94F30D-7A83-4B48-8416-D2240FE96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21232A0-C297-9848-97CE-56477030F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51763D8-FA13-404E-A780-0F40D01AA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E8AD3EF-3442-4B4B-82D4-0173B85A5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D2C8A8-C9E0-954B-969D-B45D1182F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3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793B58-60CB-D84A-9A6F-E6CEAB2B9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ADC6ABD-2A36-7D46-8F9D-E0802BE978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22C7EC2-A716-6346-A4FE-139B00D97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E845CB8-90ED-7947-8D7A-D241FCD44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29ADD35-CC74-B644-8055-02BCD2693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CFD4E00-BA93-4D40-BEB6-63F146FEE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70715AA-5299-7D4F-9265-1D765EBBC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0543D00-47EB-CD48-B403-B322C931B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44CA13B-2D63-594D-A1C7-21DE7CF806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48F03-E4B5-4742-A64D-554D1877FB9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2FAD3BB-AD1F-4546-A83B-23B3EF353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B1F8446-9741-9F4F-88EB-DD747FD50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A51C4-59C9-FB43-9973-3934818B3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0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ovéPole 36">
            <a:extLst>
              <a:ext uri="{FF2B5EF4-FFF2-40B4-BE49-F238E27FC236}">
                <a16:creationId xmlns:a16="http://schemas.microsoft.com/office/drawing/2014/main" id="{EDC6C32D-1FBD-74C7-2DBB-39E2059C1782}"/>
              </a:ext>
            </a:extLst>
          </p:cNvPr>
          <p:cNvSpPr txBox="1"/>
          <p:nvPr/>
        </p:nvSpPr>
        <p:spPr>
          <a:xfrm>
            <a:off x="1841468" y="624327"/>
            <a:ext cx="8509061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Úvod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Emigranti v Československu v období první republiky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„Ruská pomocná akce“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Potenciál  migrace. Přínos (nejen) ruských emigrantů meziválečné Evropě </a:t>
            </a:r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cs-CH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TL02000495</a:t>
            </a:r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cs-CH" dirty="0">
                <a:solidFill>
                  <a:schemeClr val="bg1"/>
                </a:solidFill>
                <a:effectLst/>
              </a:rPr>
              <a:t> </a:t>
            </a:r>
            <a:endParaRPr lang="cs-CZ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 descr="Obsah obrázku text, lékárnička, vektorová grafika, podepsat&#10;&#10;Popis byl vytvořen automaticky">
            <a:extLst>
              <a:ext uri="{FF2B5EF4-FFF2-40B4-BE49-F238E27FC236}">
                <a16:creationId xmlns:a16="http://schemas.microsoft.com/office/drawing/2014/main" id="{6B858774-676E-63AC-5D51-5A3EAAF14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318" y="5402310"/>
            <a:ext cx="831363" cy="83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8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ovéPole 36">
            <a:extLst>
              <a:ext uri="{FF2B5EF4-FFF2-40B4-BE49-F238E27FC236}">
                <a16:creationId xmlns:a16="http://schemas.microsoft.com/office/drawing/2014/main" id="{EDC6C32D-1FBD-74C7-2DBB-39E2059C1782}"/>
              </a:ext>
            </a:extLst>
          </p:cNvPr>
          <p:cNvSpPr txBox="1"/>
          <p:nvPr/>
        </p:nvSpPr>
        <p:spPr>
          <a:xfrm>
            <a:off x="2070314" y="728129"/>
            <a:ext cx="805137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Úvod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Emigranti v Československu v období první republiky</a:t>
            </a: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„Ruská pomocná akce“</a:t>
            </a:r>
          </a:p>
          <a:p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dokumentární film</a:t>
            </a:r>
          </a:p>
          <a:p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vytvoření časové osy</a:t>
            </a:r>
          </a:p>
          <a:p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práce s novinovými články z let 1920–1940</a:t>
            </a:r>
          </a:p>
        </p:txBody>
      </p:sp>
    </p:spTree>
    <p:extLst>
      <p:ext uri="{BB962C8B-B14F-4D97-AF65-F5344CB8AC3E}">
        <p14:creationId xmlns:p14="http://schemas.microsoft.com/office/powerpoint/2010/main" val="43320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79428853-41FB-CDE3-3C4E-658F1455A3EF}"/>
              </a:ext>
            </a:extLst>
          </p:cNvPr>
          <p:cNvSpPr txBox="1"/>
          <p:nvPr/>
        </p:nvSpPr>
        <p:spPr>
          <a:xfrm>
            <a:off x="1737560" y="778942"/>
            <a:ext cx="871687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Úvod 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Dokumentární film</a:t>
            </a: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Uprchlíci a Československo v letech 1918–1948. Ruská pomocná akce</a:t>
            </a: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07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C1A6D05B-2696-1C9C-EDE6-57E5B0D77079}"/>
              </a:ext>
            </a:extLst>
          </p:cNvPr>
          <p:cNvSpPr txBox="1"/>
          <p:nvPr/>
        </p:nvSpPr>
        <p:spPr>
          <a:xfrm>
            <a:off x="2909871" y="818147"/>
            <a:ext cx="65533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Jak vytvořit  časovou osu? Návod ke hře</a:t>
            </a:r>
          </a:p>
          <a:p>
            <a:endParaRPr lang="cs-CZ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57CE451-893D-BC68-F50C-1355C717FBE4}"/>
              </a:ext>
            </a:extLst>
          </p:cNvPr>
          <p:cNvSpPr txBox="1"/>
          <p:nvPr/>
        </p:nvSpPr>
        <p:spPr>
          <a:xfrm>
            <a:off x="585537" y="1395663"/>
            <a:ext cx="11020926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cs-CZ" sz="1800" dirty="0">
              <a:solidFill>
                <a:schemeClr val="bg1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Vytvoříme skupiny po 4–6 hráčích.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Rozdáme každému hráči </a:t>
            </a:r>
            <a:r>
              <a:rPr lang="cs-CZ" dirty="0">
                <a:solidFill>
                  <a:schemeClr val="bg1"/>
                </a:solidFill>
                <a:latin typeface="Palatino Linotype" panose="02040502050505030304" pitchFamily="18" charset="0"/>
                <a:ea typeface="Times New Roman" panose="02020603050405020304" pitchFamily="18" charset="0"/>
              </a:rPr>
              <a:t>6</a:t>
            </a:r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karet. Nejprve rozdáváme karty červené, když dojdou, pokračujeme černými.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Hráči </a:t>
            </a:r>
            <a:r>
              <a:rPr lang="cs-CZ" dirty="0">
                <a:solidFill>
                  <a:schemeClr val="bg1"/>
                </a:solidFill>
                <a:latin typeface="Palatino Linotype" panose="02040502050505030304" pitchFamily="18" charset="0"/>
                <a:ea typeface="Times New Roman" panose="02020603050405020304" pitchFamily="18" charset="0"/>
              </a:rPr>
              <a:t>po</a:t>
            </a:r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loží své karty před sebe na stůl obrázkem nahoru. Na opačnou stranu se nedívají.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Doprostřed stolu položíme kartu, která bude tvořit základ osy. Všichni se seznámí s datem události.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Zbylé karty budou sloužit k dobírání.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Hráči po řadě umísťují karty na časovou osu mezi už vyložené karty. V každém kole hráč vykládá pouze jednu kartu. Nejprve vyloží karty červené, potom černé. (Už vyložené karty v časové ose je možné libovolně otáčet a prohlížet.) Po vyložení hráč vždy zkontroluje datum na rubu své karty. Je-li karta umístěna špatně, hráč umístění opraví a dobírá si další kartu z balíčku.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 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Vítězí hráč, který se jako první zbaví karet.</a:t>
            </a:r>
            <a:endParaRPr lang="cs-CH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cs-CZ" sz="1800" dirty="0">
              <a:solidFill>
                <a:schemeClr val="bg1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Cílem není (pouze) vyhrát, ale (také) se dozvědět co nejvíce o daném období. </a:t>
            </a:r>
            <a:endParaRPr lang="cs-CH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55840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9ae00f-3c6c-4d99-b507-e9c977e7f309">
      <Terms xmlns="http://schemas.microsoft.com/office/infopath/2007/PartnerControls"/>
    </lcf76f155ced4ddcb4097134ff3c332f>
    <TaxCatchAll xmlns="c3f6972f-71fb-4799-a108-4c614cc5a5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6636F3D5E9C04E98F4C4786F46EF8F" ma:contentTypeVersion="16" ma:contentTypeDescription="Vytvoří nový dokument" ma:contentTypeScope="" ma:versionID="adb37519f2fc17f6824733c73f1d2c0e">
  <xsd:schema xmlns:xsd="http://www.w3.org/2001/XMLSchema" xmlns:xs="http://www.w3.org/2001/XMLSchema" xmlns:p="http://schemas.microsoft.com/office/2006/metadata/properties" xmlns:ns2="3b9ae00f-3c6c-4d99-b507-e9c977e7f309" xmlns:ns3="c3f6972f-71fb-4799-a108-4c614cc5a532" targetNamespace="http://schemas.microsoft.com/office/2006/metadata/properties" ma:root="true" ma:fieldsID="0237eb667216d83cdb45d18299570b98" ns2:_="" ns3:_="">
    <xsd:import namespace="3b9ae00f-3c6c-4d99-b507-e9c977e7f309"/>
    <xsd:import namespace="c3f6972f-71fb-4799-a108-4c614cc5a5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9ae00f-3c6c-4d99-b507-e9c977e7f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05144c32-5194-445f-8fa8-b47f4d440b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f6972f-71fb-4799-a108-4c614cc5a53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2d2cb0-510b-414c-b3ca-e476fd347fc8}" ma:internalName="TaxCatchAll" ma:showField="CatchAllData" ma:web="c3f6972f-71fb-4799-a108-4c614cc5a5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FBA614-C850-42EB-84A7-C24C9CFA05A0}">
  <ds:schemaRefs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3b9ae00f-3c6c-4d99-b507-e9c977e7f309"/>
    <ds:schemaRef ds:uri="http://schemas.microsoft.com/office/infopath/2007/PartnerControls"/>
    <ds:schemaRef ds:uri="http://purl.org/dc/terms/"/>
    <ds:schemaRef ds:uri="c3f6972f-71fb-4799-a108-4c614cc5a53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1F55852-260A-4565-BC92-27468C76C3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9ae00f-3c6c-4d99-b507-e9c977e7f309"/>
    <ds:schemaRef ds:uri="c3f6972f-71fb-4799-a108-4c614cc5a5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B8B876-DD7F-459C-A98E-CC0A1319A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950</Words>
  <Application>Microsoft Office PowerPoint</Application>
  <PresentationFormat>Širokoúhlá obrazovka</PresentationFormat>
  <Paragraphs>85</Paragraphs>
  <Slides>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Palatino Linotype</vt:lpstr>
      <vt:lpstr>Times New Roman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Ivan Foletti</dc:creator>
  <cp:lastModifiedBy>Markéta Kulhánková</cp:lastModifiedBy>
  <cp:revision>2</cp:revision>
  <dcterms:created xsi:type="dcterms:W3CDTF">2022-01-18T08:52:57Z</dcterms:created>
  <dcterms:modified xsi:type="dcterms:W3CDTF">2023-01-25T10:05:26Z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0x010100C26636F3D5E9C04E98F4C4786F46EF8F</vt:lpwstr>
  </property>
  <property fmtid="{D5CDD505-2E9C-101B-9397-08002B2CF9AE}" pid="3" name="MediaServiceImageTags">
    <vt:lpwstr/>
  </property>
</Properties>
</file>